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94660"/>
  </p:normalViewPr>
  <p:slideViewPr>
    <p:cSldViewPr snapToGrid="0">
      <p:cViewPr varScale="1">
        <p:scale>
          <a:sx n="57" d="100"/>
          <a:sy n="57" d="100"/>
        </p:scale>
        <p:origin x="547"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582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85412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0463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13626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014403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12/26/2025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228956" y="2626143"/>
            <a:ext cx="5734087" cy="1070557"/>
          </a:xfrm>
        </p:spPr>
        <p:txBody>
          <a:bodyPr>
            <a:normAutofit/>
          </a:bodyPr>
          <a:lstStyle/>
          <a:p>
            <a:r>
              <a:rPr lang="en-US" sz="3000" dirty="0"/>
              <a:t>ĐẶC ĐIỂM DỰ ÁN TIẾT KIỆM NĂNG LƯỢNG</a:t>
            </a:r>
          </a:p>
        </p:txBody>
      </p:sp>
    </p:spTree>
    <p:extLst>
      <p:ext uri="{BB962C8B-B14F-4D97-AF65-F5344CB8AC3E}">
        <p14:creationId xmlns:p14="http://schemas.microsoft.com/office/powerpoint/2010/main" val="3320346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EEE03493-ADFF-4D98-9D8D-88A0C6C64AB4}"/>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CHỈ TIÊU ĐÁNH GIÁ HIỆU QUẢ TÀI CHÍNH DỰ ÁN</a:t>
            </a:r>
            <a:endParaRPr lang="vi-VN" sz="3000" b="1">
              <a:solidFill>
                <a:schemeClr val="bg1"/>
              </a:solidFill>
              <a:latin typeface="Arial "/>
            </a:endParaRPr>
          </a:p>
        </p:txBody>
      </p:sp>
      <p:grpSp>
        <p:nvGrpSpPr>
          <p:cNvPr id="3" name="Google Shape;201;p25">
            <a:extLst>
              <a:ext uri="{FF2B5EF4-FFF2-40B4-BE49-F238E27FC236}">
                <a16:creationId xmlns:a16="http://schemas.microsoft.com/office/drawing/2014/main" id="{33D107D8-5C9D-4B10-BC13-AC99914D03D3}"/>
              </a:ext>
            </a:extLst>
          </p:cNvPr>
          <p:cNvGrpSpPr/>
          <p:nvPr/>
        </p:nvGrpSpPr>
        <p:grpSpPr>
          <a:xfrm>
            <a:off x="2016377" y="1738220"/>
            <a:ext cx="8159243" cy="4521543"/>
            <a:chOff x="35178" y="2209"/>
            <a:chExt cx="8159243" cy="4521543"/>
          </a:xfrm>
        </p:grpSpPr>
        <p:sp>
          <p:nvSpPr>
            <p:cNvPr id="4" name="Google Shape;202;p25">
              <a:extLst>
                <a:ext uri="{FF2B5EF4-FFF2-40B4-BE49-F238E27FC236}">
                  <a16:creationId xmlns:a16="http://schemas.microsoft.com/office/drawing/2014/main" id="{8323998B-40A4-440F-B07E-23F95FDD276A}"/>
                </a:ext>
              </a:extLst>
            </p:cNvPr>
            <p:cNvSpPr/>
            <p:nvPr/>
          </p:nvSpPr>
          <p:spPr>
            <a:xfrm rot="5400000">
              <a:off x="4518932" y="-2360573"/>
              <a:ext cx="1166849" cy="6184129"/>
            </a:xfrm>
            <a:prstGeom prst="round2SameRect">
              <a:avLst>
                <a:gd name="adj1" fmla="val 16667"/>
                <a:gd name="adj2" fmla="val 0"/>
              </a:avLst>
            </a:prstGeom>
            <a:solidFill>
              <a:srgbClr val="C9DDF0">
                <a:alpha val="89803"/>
              </a:srgbClr>
            </a:solidFill>
            <a:ln w="25400" cap="flat" cmpd="sng">
              <a:solidFill>
                <a:srgbClr val="C9DDF0">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03;p25">
              <a:extLst>
                <a:ext uri="{FF2B5EF4-FFF2-40B4-BE49-F238E27FC236}">
                  <a16:creationId xmlns:a16="http://schemas.microsoft.com/office/drawing/2014/main" id="{D4E0962E-2080-40E8-9795-5ABD905D017F}"/>
                </a:ext>
              </a:extLst>
            </p:cNvPr>
            <p:cNvSpPr txBox="1"/>
            <p:nvPr/>
          </p:nvSpPr>
          <p:spPr>
            <a:xfrm>
              <a:off x="2010293" y="205027"/>
              <a:ext cx="6127168" cy="1052927"/>
            </a:xfrm>
            <a:prstGeom prst="rect">
              <a:avLst/>
            </a:prstGeom>
            <a:noFill/>
            <a:ln>
              <a:noFill/>
            </a:ln>
          </p:spPr>
          <p:txBody>
            <a:bodyPr spcFirstLastPara="1" wrap="square" lIns="99050" tIns="49525" rIns="99050" bIns="49525"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Suất chiết khấu tại đó giá trị hiện tại thuần của cacs lợi ích tích lũy của một khoản đầu tư bằng với chi phí đầu tư.</a:t>
              </a:r>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Giá trị IRR càng cao, dự án càng hiệu quả</a:t>
              </a:r>
              <a:endParaRPr sz="1400" b="0" i="0" u="none" strike="noStrike" cap="none">
                <a:solidFill>
                  <a:srgbClr val="000000"/>
                </a:solidFill>
                <a:latin typeface="Arial"/>
                <a:ea typeface="Arial"/>
                <a:cs typeface="Arial"/>
                <a:sym typeface="Arial"/>
              </a:endParaRPr>
            </a:p>
          </p:txBody>
        </p:sp>
        <p:sp>
          <p:nvSpPr>
            <p:cNvPr id="6" name="Google Shape;204;p25">
              <a:extLst>
                <a:ext uri="{FF2B5EF4-FFF2-40B4-BE49-F238E27FC236}">
                  <a16:creationId xmlns:a16="http://schemas.microsoft.com/office/drawing/2014/main" id="{6806C7C2-0DC5-44C9-96C9-146F6D63C804}"/>
                </a:ext>
              </a:extLst>
            </p:cNvPr>
            <p:cNvSpPr/>
            <p:nvPr/>
          </p:nvSpPr>
          <p:spPr>
            <a:xfrm>
              <a:off x="35178" y="2209"/>
              <a:ext cx="1975113" cy="1458562"/>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05;p25">
              <a:extLst>
                <a:ext uri="{FF2B5EF4-FFF2-40B4-BE49-F238E27FC236}">
                  <a16:creationId xmlns:a16="http://schemas.microsoft.com/office/drawing/2014/main" id="{BE72C799-8ADC-4CC9-B607-F0BA50583207}"/>
                </a:ext>
              </a:extLst>
            </p:cNvPr>
            <p:cNvSpPr txBox="1"/>
            <p:nvPr/>
          </p:nvSpPr>
          <p:spPr>
            <a:xfrm>
              <a:off x="106379" y="73410"/>
              <a:ext cx="1832711"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Suất hoàn vốn nội tại</a:t>
              </a:r>
              <a:endParaRPr sz="1700" b="1" i="0" u="none" strike="noStrike" cap="none">
                <a:solidFill>
                  <a:schemeClr val="lt1"/>
                </a:solidFill>
                <a:latin typeface="Arial"/>
                <a:ea typeface="Arial"/>
                <a:cs typeface="Arial"/>
                <a:sym typeface="Arial"/>
              </a:endParaRPr>
            </a:p>
          </p:txBody>
        </p:sp>
        <p:sp>
          <p:nvSpPr>
            <p:cNvPr id="8" name="Google Shape;206;p25">
              <a:extLst>
                <a:ext uri="{FF2B5EF4-FFF2-40B4-BE49-F238E27FC236}">
                  <a16:creationId xmlns:a16="http://schemas.microsoft.com/office/drawing/2014/main" id="{3A06BDFD-C948-49BD-858C-BB7998A5F730}"/>
                </a:ext>
              </a:extLst>
            </p:cNvPr>
            <p:cNvSpPr/>
            <p:nvPr/>
          </p:nvSpPr>
          <p:spPr>
            <a:xfrm rot="5400000">
              <a:off x="4518932" y="-829083"/>
              <a:ext cx="1166849" cy="6184129"/>
            </a:xfrm>
            <a:prstGeom prst="round2SameRect">
              <a:avLst>
                <a:gd name="adj1" fmla="val 16667"/>
                <a:gd name="adj2" fmla="val 0"/>
              </a:avLst>
            </a:prstGeom>
            <a:solidFill>
              <a:srgbClr val="C9EEF0">
                <a:alpha val="89803"/>
              </a:srgbClr>
            </a:solidFill>
            <a:ln w="25400" cap="flat" cmpd="sng">
              <a:solidFill>
                <a:srgbClr val="C9EEF0">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07;p25">
              <a:extLst>
                <a:ext uri="{FF2B5EF4-FFF2-40B4-BE49-F238E27FC236}">
                  <a16:creationId xmlns:a16="http://schemas.microsoft.com/office/drawing/2014/main" id="{018A2A1D-62B1-4A16-93EF-CE4C0D64D6FF}"/>
                </a:ext>
              </a:extLst>
            </p:cNvPr>
            <p:cNvSpPr txBox="1"/>
            <p:nvPr/>
          </p:nvSpPr>
          <p:spPr>
            <a:xfrm>
              <a:off x="2010293" y="1736517"/>
              <a:ext cx="6127168" cy="1052927"/>
            </a:xfrm>
            <a:prstGeom prst="rect">
              <a:avLst/>
            </a:prstGeom>
            <a:noFill/>
            <a:ln>
              <a:noFill/>
            </a:ln>
          </p:spPr>
          <p:txBody>
            <a:bodyPr spcFirstLastPara="1" wrap="square" lIns="53325" tIns="26650" rIns="53325" bIns="26650"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Chi phí năng lượng vận hành (có nghĩa là chi phí điện cho thiết bị, ví dụ  bơm hoặc quạt10kW) năm sẽ cao hơn chi phí đầu tư ban đầu của thiết bị.</a:t>
              </a:r>
              <a:endParaRPr/>
            </a:p>
          </p:txBody>
        </p:sp>
        <p:sp>
          <p:nvSpPr>
            <p:cNvPr id="10" name="Google Shape;208;p25">
              <a:extLst>
                <a:ext uri="{FF2B5EF4-FFF2-40B4-BE49-F238E27FC236}">
                  <a16:creationId xmlns:a16="http://schemas.microsoft.com/office/drawing/2014/main" id="{8D67499B-0557-40DC-91D6-B412035F7179}"/>
                </a:ext>
              </a:extLst>
            </p:cNvPr>
            <p:cNvSpPr/>
            <p:nvPr/>
          </p:nvSpPr>
          <p:spPr>
            <a:xfrm>
              <a:off x="35178" y="1533700"/>
              <a:ext cx="1975113" cy="1458562"/>
            </a:xfrm>
            <a:prstGeom prst="roundRect">
              <a:avLst>
                <a:gd name="adj" fmla="val 16667"/>
              </a:avLst>
            </a:prstGeom>
            <a:solidFill>
              <a:srgbClr val="08D0D9"/>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09;p25">
              <a:extLst>
                <a:ext uri="{FF2B5EF4-FFF2-40B4-BE49-F238E27FC236}">
                  <a16:creationId xmlns:a16="http://schemas.microsoft.com/office/drawing/2014/main" id="{67641EA1-D446-4B66-8323-B17F76CCF69C}"/>
                </a:ext>
              </a:extLst>
            </p:cNvPr>
            <p:cNvSpPr txBox="1"/>
            <p:nvPr/>
          </p:nvSpPr>
          <p:spPr>
            <a:xfrm>
              <a:off x="106379" y="1604901"/>
              <a:ext cx="1832711"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Chi phí vận hành và Chi phí thiết bị</a:t>
              </a:r>
              <a:endParaRPr sz="1700" b="1" i="0" u="none" strike="noStrike" cap="none">
                <a:solidFill>
                  <a:schemeClr val="lt1"/>
                </a:solidFill>
                <a:latin typeface="Arial"/>
                <a:ea typeface="Arial"/>
                <a:cs typeface="Arial"/>
                <a:sym typeface="Arial"/>
              </a:endParaRPr>
            </a:p>
          </p:txBody>
        </p:sp>
        <p:sp>
          <p:nvSpPr>
            <p:cNvPr id="12" name="Google Shape;210;p25">
              <a:extLst>
                <a:ext uri="{FF2B5EF4-FFF2-40B4-BE49-F238E27FC236}">
                  <a16:creationId xmlns:a16="http://schemas.microsoft.com/office/drawing/2014/main" id="{F705142B-BB08-4C14-A5CA-43B2D27A2A73}"/>
                </a:ext>
              </a:extLst>
            </p:cNvPr>
            <p:cNvSpPr/>
            <p:nvPr/>
          </p:nvSpPr>
          <p:spPr>
            <a:xfrm rot="5400000">
              <a:off x="4518932" y="702407"/>
              <a:ext cx="1166849" cy="6184129"/>
            </a:xfrm>
            <a:prstGeom prst="round2SameRect">
              <a:avLst>
                <a:gd name="adj1" fmla="val 16667"/>
                <a:gd name="adj2" fmla="val 0"/>
              </a:avLst>
            </a:prstGeom>
            <a:solidFill>
              <a:schemeClr val="accent1">
                <a:lumMod val="60000"/>
                <a:lumOff val="40000"/>
                <a:alpha val="89803"/>
              </a:schemeClr>
            </a:solidFill>
            <a:ln w="25400" cap="flat" cmpd="sng">
              <a:solidFill>
                <a:srgbClr val="CAEBDD">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11;p25">
              <a:extLst>
                <a:ext uri="{FF2B5EF4-FFF2-40B4-BE49-F238E27FC236}">
                  <a16:creationId xmlns:a16="http://schemas.microsoft.com/office/drawing/2014/main" id="{85F87EC3-52C1-4963-9809-C1BE8E1C7598}"/>
                </a:ext>
              </a:extLst>
            </p:cNvPr>
            <p:cNvSpPr txBox="1"/>
            <p:nvPr/>
          </p:nvSpPr>
          <p:spPr>
            <a:xfrm>
              <a:off x="2010293" y="3268008"/>
              <a:ext cx="6127168" cy="1052927"/>
            </a:xfrm>
            <a:prstGeom prst="rect">
              <a:avLst/>
            </a:prstGeom>
            <a:noFill/>
            <a:ln>
              <a:noFill/>
            </a:ln>
          </p:spPr>
          <p:txBody>
            <a:bodyPr spcFirstLastPara="1" wrap="square" lIns="53325" tIns="26650" rIns="53325" bIns="26650"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Ví dụ: xem xét việc so sánh đèn huỳnh quang truyền thống, đèn điểm, để thay thế bằng CFL hoặc LED.</a:t>
              </a:r>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Tuổi thọ của đèn CFL gấp 5 lần đèn halogen và tuổi thọ đèn LED gấp ít nhất 20 lần  đèn halogen. 🡪 tính toán sẽ tính đến vòng đời để so sánh thiết bị gốc và thay thế</a:t>
              </a:r>
              <a:endParaRPr sz="1400" b="0" i="0" u="none" strike="noStrike" cap="none">
                <a:solidFill>
                  <a:srgbClr val="000000"/>
                </a:solidFill>
                <a:latin typeface="Arial"/>
                <a:ea typeface="Arial"/>
                <a:cs typeface="Arial"/>
                <a:sym typeface="Arial"/>
              </a:endParaRPr>
            </a:p>
          </p:txBody>
        </p:sp>
        <p:sp>
          <p:nvSpPr>
            <p:cNvPr id="14" name="Google Shape;212;p25">
              <a:extLst>
                <a:ext uri="{FF2B5EF4-FFF2-40B4-BE49-F238E27FC236}">
                  <a16:creationId xmlns:a16="http://schemas.microsoft.com/office/drawing/2014/main" id="{07DA339F-11A1-458C-A141-8494C5FE1B61}"/>
                </a:ext>
              </a:extLst>
            </p:cNvPr>
            <p:cNvSpPr/>
            <p:nvPr/>
          </p:nvSpPr>
          <p:spPr>
            <a:xfrm>
              <a:off x="35178" y="3065190"/>
              <a:ext cx="1975113" cy="1458562"/>
            </a:xfrm>
            <a:prstGeom prst="roundRect">
              <a:avLst>
                <a:gd name="adj" fmla="val 16667"/>
              </a:avLst>
            </a:prstGeom>
            <a:solidFill>
              <a:schemeClr val="accent5">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13;p25">
              <a:extLst>
                <a:ext uri="{FF2B5EF4-FFF2-40B4-BE49-F238E27FC236}">
                  <a16:creationId xmlns:a16="http://schemas.microsoft.com/office/drawing/2014/main" id="{83D3DA49-AAA5-453F-8061-231B0DB040D7}"/>
                </a:ext>
              </a:extLst>
            </p:cNvPr>
            <p:cNvSpPr txBox="1"/>
            <p:nvPr/>
          </p:nvSpPr>
          <p:spPr>
            <a:xfrm>
              <a:off x="106379" y="3136391"/>
              <a:ext cx="1832711"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Phân tích vòng đời</a:t>
              </a:r>
              <a:endParaRPr sz="1700" b="1"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23591713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D5D3640D-087C-490E-BF83-3821BA75B049}"/>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PHÂN TÍCH KINH TẾ VÀ TÀI CHÍNH</a:t>
            </a:r>
            <a:endParaRPr lang="vi-VN" sz="3000" b="1">
              <a:solidFill>
                <a:schemeClr val="bg1"/>
              </a:solidFill>
              <a:latin typeface="Arial "/>
            </a:endParaRPr>
          </a:p>
        </p:txBody>
      </p:sp>
      <p:graphicFrame>
        <p:nvGraphicFramePr>
          <p:cNvPr id="3" name="Google Shape;219;p26">
            <a:extLst>
              <a:ext uri="{FF2B5EF4-FFF2-40B4-BE49-F238E27FC236}">
                <a16:creationId xmlns:a16="http://schemas.microsoft.com/office/drawing/2014/main" id="{D61F3C30-DE6E-41C1-A6BE-803B8FEB568A}"/>
              </a:ext>
            </a:extLst>
          </p:cNvPr>
          <p:cNvGraphicFramePr/>
          <p:nvPr>
            <p:extLst>
              <p:ext uri="{D42A27DB-BD31-4B8C-83A1-F6EECF244321}">
                <p14:modId xmlns:p14="http://schemas.microsoft.com/office/powerpoint/2010/main" val="3594499872"/>
              </p:ext>
            </p:extLst>
          </p:nvPr>
        </p:nvGraphicFramePr>
        <p:xfrm>
          <a:off x="844824" y="1861669"/>
          <a:ext cx="10535479" cy="4085825"/>
        </p:xfrm>
        <a:graphic>
          <a:graphicData uri="http://schemas.openxmlformats.org/drawingml/2006/table">
            <a:tbl>
              <a:tblPr firstRow="1" bandRow="1">
                <a:tableStyleId>{7DF18680-E054-41AD-8BC1-D1AEF772440D}</a:tableStyleId>
              </a:tblPr>
              <a:tblGrid>
                <a:gridCol w="2243659">
                  <a:extLst>
                    <a:ext uri="{9D8B030D-6E8A-4147-A177-3AD203B41FA5}">
                      <a16:colId xmlns:a16="http://schemas.microsoft.com/office/drawing/2014/main" val="20000"/>
                    </a:ext>
                  </a:extLst>
                </a:gridCol>
                <a:gridCol w="4292239">
                  <a:extLst>
                    <a:ext uri="{9D8B030D-6E8A-4147-A177-3AD203B41FA5}">
                      <a16:colId xmlns:a16="http://schemas.microsoft.com/office/drawing/2014/main" val="20001"/>
                    </a:ext>
                  </a:extLst>
                </a:gridCol>
                <a:gridCol w="3999581">
                  <a:extLst>
                    <a:ext uri="{9D8B030D-6E8A-4147-A177-3AD203B41FA5}">
                      <a16:colId xmlns:a16="http://schemas.microsoft.com/office/drawing/2014/main" val="20002"/>
                    </a:ext>
                  </a:extLst>
                </a:gridCol>
              </a:tblGrid>
              <a:tr h="683775">
                <a:tc>
                  <a:txBody>
                    <a:bodyPr/>
                    <a:lstStyle/>
                    <a:p>
                      <a:pPr marL="0" marR="0" lvl="0" indent="0" algn="just" rtl="0">
                        <a:lnSpc>
                          <a:spcPct val="115000"/>
                        </a:lnSpc>
                        <a:spcBef>
                          <a:spcPts val="0"/>
                        </a:spcBef>
                        <a:spcAft>
                          <a:spcPts val="0"/>
                        </a:spcAft>
                        <a:buNone/>
                      </a:pPr>
                      <a:endParaRPr sz="1600"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tc>
                  <a:txBody>
                    <a:bodyPr/>
                    <a:lstStyle/>
                    <a:p>
                      <a:pPr marL="0" marR="0" lvl="0" indent="0" algn="ctr"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Phân tích kinh tế</a:t>
                      </a:r>
                      <a:endParaRPr sz="1600" b="1"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tc>
                  <a:txBody>
                    <a:bodyPr/>
                    <a:lstStyle/>
                    <a:p>
                      <a:pPr marL="0" marR="0" lvl="0" indent="0" algn="ctr"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Phân tích tài chính</a:t>
                      </a:r>
                      <a:endParaRPr sz="1600" b="1"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extLst>
                  <a:ext uri="{0D108BD9-81ED-4DB2-BD59-A6C34878D82A}">
                    <a16:rowId xmlns:a16="http://schemas.microsoft.com/office/drawing/2014/main" val="10000"/>
                  </a:ext>
                </a:extLst>
              </a:tr>
              <a:tr h="871925">
                <a:tc>
                  <a:txBody>
                    <a:bodyPr/>
                    <a:lstStyle/>
                    <a:p>
                      <a:pPr marL="0" marR="0" lvl="0" indent="0" algn="l"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Mục tiêu</a:t>
                      </a:r>
                      <a:endParaRPr sz="1600" b="1"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tc>
                  <a:txBody>
                    <a:bodyPr/>
                    <a:lstStyle/>
                    <a:p>
                      <a:pPr marL="0" marR="0" lvl="0" indent="0" algn="just"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Tối đa hiệu quả trong việc sử dụng những nguồn lực hữu hạn như vốn, lao động, các nguồn lực tự nhiên, v.v..</a:t>
                      </a:r>
                      <a:endParaRPr sz="1600"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tc>
                  <a:txBody>
                    <a:bodyPr/>
                    <a:lstStyle/>
                    <a:p>
                      <a:pPr marL="0" marR="0" lvl="0" indent="0" algn="just"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Đánh giá khả năng tài chính theo quan điểm dự án tối ưu về mặt kinh tế</a:t>
                      </a:r>
                      <a:endParaRPr sz="1600"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extLst>
                  <a:ext uri="{0D108BD9-81ED-4DB2-BD59-A6C34878D82A}">
                    <a16:rowId xmlns:a16="http://schemas.microsoft.com/office/drawing/2014/main" val="10001"/>
                  </a:ext>
                </a:extLst>
              </a:tr>
              <a:tr h="683775">
                <a:tc>
                  <a:txBody>
                    <a:bodyPr/>
                    <a:lstStyle/>
                    <a:p>
                      <a:pPr marL="0" marR="0" lvl="0" indent="0" algn="l"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Phạm vi</a:t>
                      </a:r>
                      <a:endParaRPr sz="1600" b="1"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tc>
                  <a:txBody>
                    <a:bodyPr/>
                    <a:lstStyle/>
                    <a:p>
                      <a:pPr marL="0" marR="0" lvl="0" indent="0" algn="just"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Rộng (toàn bộ nền kinh tế)</a:t>
                      </a:r>
                      <a:endParaRPr sz="1600"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tc>
                  <a:txBody>
                    <a:bodyPr/>
                    <a:lstStyle/>
                    <a:p>
                      <a:pPr marL="0" marR="0" lvl="0" indent="0" algn="just"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Hẹp (toàn bộ phạm vi dự án)</a:t>
                      </a:r>
                      <a:endParaRPr sz="1600"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extLst>
                  <a:ext uri="{0D108BD9-81ED-4DB2-BD59-A6C34878D82A}">
                    <a16:rowId xmlns:a16="http://schemas.microsoft.com/office/drawing/2014/main" val="10002"/>
                  </a:ext>
                </a:extLst>
              </a:tr>
              <a:tr h="1162575">
                <a:tc>
                  <a:txBody>
                    <a:bodyPr/>
                    <a:lstStyle/>
                    <a:p>
                      <a:pPr marL="0" marR="0" lvl="0" indent="0" algn="l"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Dữ liệu đầu vào</a:t>
                      </a:r>
                      <a:endParaRPr sz="1600" b="1"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tc>
                  <a:txBody>
                    <a:bodyPr/>
                    <a:lstStyle/>
                    <a:p>
                      <a:pPr marL="0" marR="0" lvl="0" indent="0" algn="just"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Những lợi ích và chi phí của nền kinh tế đo lường bởi “giá mờ”, bao gồm cả lạm phát và tất cả những khoản thanh toán như thuế, trợ cấp, lãi suất…</a:t>
                      </a:r>
                      <a:endParaRPr sz="1600"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tc>
                  <a:txBody>
                    <a:bodyPr/>
                    <a:lstStyle/>
                    <a:p>
                      <a:pPr marL="0" marR="0" lvl="0" indent="0" algn="just"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Doanh thu và chi phí của dự án, đo lường bởi giá thị trường, bao gồm lạm phát và các khoản như thuế, trợ cấp, lãi suất, thuế nhập khẩu…</a:t>
                      </a:r>
                      <a:endParaRPr sz="1600"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extLst>
                  <a:ext uri="{0D108BD9-81ED-4DB2-BD59-A6C34878D82A}">
                    <a16:rowId xmlns:a16="http://schemas.microsoft.com/office/drawing/2014/main" val="10003"/>
                  </a:ext>
                </a:extLst>
              </a:tr>
              <a:tr h="683775">
                <a:tc>
                  <a:txBody>
                    <a:bodyPr/>
                    <a:lstStyle/>
                    <a:p>
                      <a:pPr marL="0" marR="0" lvl="0" indent="0" algn="l"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Kết quả</a:t>
                      </a:r>
                      <a:endParaRPr sz="1600" b="1"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tc>
                  <a:txBody>
                    <a:bodyPr/>
                    <a:lstStyle/>
                    <a:p>
                      <a:pPr marL="0" marR="0" lvl="0" indent="0" algn="just"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Giá trị hiện tại thuần (NPV) và/ hoặc hệ số hoàn vốn kinh tế (ERR)</a:t>
                      </a:r>
                      <a:endParaRPr sz="1600"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tc>
                  <a:txBody>
                    <a:bodyPr/>
                    <a:lstStyle/>
                    <a:p>
                      <a:pPr marL="0" marR="0" lvl="0" indent="0" algn="just" rtl="0">
                        <a:lnSpc>
                          <a:spcPct val="115000"/>
                        </a:lnSpc>
                        <a:spcBef>
                          <a:spcPts val="0"/>
                        </a:spcBef>
                        <a:spcAft>
                          <a:spcPts val="0"/>
                        </a:spcAft>
                        <a:buNone/>
                      </a:pPr>
                      <a:r>
                        <a:rPr lang="en-US" sz="1600" u="none" strike="noStrike" cap="none">
                          <a:latin typeface="Arial" panose="020B0604020202020204" pitchFamily="34" charset="0"/>
                          <a:cs typeface="Arial" panose="020B0604020202020204" pitchFamily="34" charset="0"/>
                          <a:sym typeface="Arial"/>
                        </a:rPr>
                        <a:t>Lợi nhuận bằng tiền và/ hoặc hệ số hoàn vốn tài chính (FRR)</a:t>
                      </a:r>
                      <a:endParaRPr sz="1600" u="none" strike="noStrike" cap="none">
                        <a:solidFill>
                          <a:schemeClr val="dk1"/>
                        </a:solidFill>
                        <a:latin typeface="Arial" panose="020B0604020202020204" pitchFamily="34" charset="0"/>
                        <a:ea typeface="Arial"/>
                        <a:cs typeface="Arial" panose="020B0604020202020204" pitchFamily="34" charset="0"/>
                        <a:sym typeface="Arial"/>
                      </a:endParaRPr>
                    </a:p>
                  </a:txBody>
                  <a:tcPr marL="68575" marR="68575"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1395668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DE890FD4-BF96-4571-B4DC-61866CD8024C}"/>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PHÂN TÍCH TÀI CHÍNH KINH TẾ (WORLD BANK)</a:t>
            </a:r>
            <a:endParaRPr lang="vi-VN" sz="3000" b="1">
              <a:solidFill>
                <a:schemeClr val="bg1"/>
              </a:solidFill>
              <a:latin typeface="Arial "/>
            </a:endParaRPr>
          </a:p>
        </p:txBody>
      </p:sp>
      <p:sp>
        <p:nvSpPr>
          <p:cNvPr id="3" name="Google Shape;224;p27">
            <a:extLst>
              <a:ext uri="{FF2B5EF4-FFF2-40B4-BE49-F238E27FC236}">
                <a16:creationId xmlns:a16="http://schemas.microsoft.com/office/drawing/2014/main" id="{60011B42-91F1-47DF-8ED4-48F2F2B4B2EC}"/>
              </a:ext>
            </a:extLst>
          </p:cNvPr>
          <p:cNvSpPr txBox="1">
            <a:spLocks/>
          </p:cNvSpPr>
          <p:nvPr/>
        </p:nvSpPr>
        <p:spPr>
          <a:xfrm>
            <a:off x="724989" y="2131966"/>
            <a:ext cx="10515600" cy="4351338"/>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342900" algn="just">
              <a:lnSpc>
                <a:spcPct val="130000"/>
              </a:lnSpc>
              <a:spcBef>
                <a:spcPts val="0"/>
              </a:spcBef>
              <a:buSzPts val="1800"/>
            </a:pPr>
            <a:r>
              <a:rPr lang="vi-VN" sz="1600" b="1">
                <a:solidFill>
                  <a:schemeClr val="dk1"/>
                </a:solidFill>
                <a:ea typeface="Arial"/>
                <a:cs typeface="Arial"/>
                <a:sym typeface="Arial"/>
              </a:rPr>
              <a:t>Phân tích tài chính và kinh tế</a:t>
            </a:r>
            <a:r>
              <a:rPr lang="vi-VN" sz="1600">
                <a:solidFill>
                  <a:schemeClr val="dk1"/>
                </a:solidFill>
                <a:ea typeface="Arial"/>
                <a:cs typeface="Arial"/>
                <a:sym typeface="Arial"/>
              </a:rPr>
              <a:t> được Ngân hàng Thế giới sử dụng để xác định tính khả thi của một dự án. Các chính phủ cũng thường yêu cầu các phân tích tương tự nhằm đánh giá tác động của những chính sách, quy định và chương trình của nhà nước đối với chi tiêu công và lợi ích xã hội.</a:t>
            </a:r>
            <a:endParaRPr lang="vi-VN" sz="1600"/>
          </a:p>
          <a:p>
            <a:pPr marL="571500" indent="-342900" algn="just">
              <a:lnSpc>
                <a:spcPct val="130000"/>
              </a:lnSpc>
              <a:spcBef>
                <a:spcPts val="0"/>
              </a:spcBef>
              <a:buSzPts val="1800"/>
            </a:pPr>
            <a:r>
              <a:rPr lang="vi-VN" sz="1600" b="1">
                <a:solidFill>
                  <a:schemeClr val="dk1"/>
                </a:solidFill>
                <a:ea typeface="Arial"/>
                <a:cs typeface="Arial"/>
                <a:sym typeface="Arial"/>
              </a:rPr>
              <a:t>Phân tích tài chính.</a:t>
            </a:r>
            <a:r>
              <a:rPr lang="vi-VN" sz="1600">
                <a:solidFill>
                  <a:schemeClr val="dk1"/>
                </a:solidFill>
                <a:ea typeface="Arial"/>
                <a:cs typeface="Arial"/>
                <a:sym typeface="Arial"/>
              </a:rPr>
              <a:t> Được sử dụng để xác định tính khả thi về mặt tài chính của một hoạt động từ góc nhìn của đơn vị thực hiện. Phân tích này tập trung vào dòng tiền vào và ra liên quan đến dự án và sử dụng </a:t>
            </a:r>
            <a:r>
              <a:rPr lang="vi-VN" sz="1600" b="1">
                <a:solidFill>
                  <a:schemeClr val="dk1"/>
                </a:solidFill>
                <a:ea typeface="Arial"/>
                <a:cs typeface="Arial"/>
                <a:sym typeface="Arial"/>
              </a:rPr>
              <a:t>giá thị trường</a:t>
            </a:r>
            <a:r>
              <a:rPr lang="vi-VN" sz="1600">
                <a:solidFill>
                  <a:schemeClr val="dk1"/>
                </a:solidFill>
                <a:ea typeface="Arial"/>
                <a:cs typeface="Arial"/>
                <a:sym typeface="Arial"/>
              </a:rPr>
              <a:t>.</a:t>
            </a:r>
            <a:endParaRPr lang="vi-VN" sz="1600"/>
          </a:p>
          <a:p>
            <a:pPr marL="571500" indent="-342900" algn="just">
              <a:lnSpc>
                <a:spcPct val="130000"/>
              </a:lnSpc>
              <a:spcBef>
                <a:spcPts val="0"/>
              </a:spcBef>
              <a:buSzPts val="1800"/>
            </a:pPr>
            <a:r>
              <a:rPr lang="vi-VN" sz="1600" b="1">
                <a:solidFill>
                  <a:schemeClr val="dk1"/>
                </a:solidFill>
                <a:ea typeface="Arial"/>
                <a:cs typeface="Arial"/>
                <a:sym typeface="Arial"/>
              </a:rPr>
              <a:t>Phân tích kinh tế.</a:t>
            </a:r>
            <a:r>
              <a:rPr lang="vi-VN" sz="1600">
                <a:solidFill>
                  <a:schemeClr val="dk1"/>
                </a:solidFill>
                <a:ea typeface="Arial"/>
                <a:cs typeface="Arial"/>
                <a:sym typeface="Arial"/>
              </a:rPr>
              <a:t> Được sử dụng để xác định tác động ròng (chi phí hoặc lợi ích) của hoạt động đối với nền kinh tế và xã hội nói chung (ở cấp quốc gia và toàn cầu). Phân tích này sử dụng </a:t>
            </a:r>
            <a:r>
              <a:rPr lang="vi-VN" sz="1600" b="1">
                <a:solidFill>
                  <a:schemeClr val="dk1"/>
                </a:solidFill>
                <a:ea typeface="Arial"/>
                <a:cs typeface="Arial"/>
                <a:sym typeface="Arial"/>
              </a:rPr>
              <a:t>giá kinh tế</a:t>
            </a:r>
            <a:r>
              <a:rPr lang="vi-VN" sz="1600">
                <a:solidFill>
                  <a:schemeClr val="dk1"/>
                </a:solidFill>
                <a:ea typeface="Arial"/>
                <a:cs typeface="Arial"/>
                <a:sym typeface="Arial"/>
              </a:rPr>
              <a:t>, có tính đến chi phí cơ hội đối với xã hội, sự hiện diện của các can thiệp của chính phủ gây ra biến dạng thị trường (ví dụ: thuế, thuế quan, trợ cấp), và các ngoại tác.</a:t>
            </a:r>
            <a:endParaRPr lang="vi-VN" sz="1600"/>
          </a:p>
        </p:txBody>
      </p:sp>
    </p:spTree>
    <p:extLst>
      <p:ext uri="{BB962C8B-B14F-4D97-AF65-F5344CB8AC3E}">
        <p14:creationId xmlns:p14="http://schemas.microsoft.com/office/powerpoint/2010/main" val="39355122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90417A9B-FBDC-430A-803B-A8E8FB3CC015}"/>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TÍNH KHẢ THI CỦA DỰ ÁN</a:t>
            </a:r>
            <a:endParaRPr lang="vi-VN" sz="3000" b="1">
              <a:solidFill>
                <a:schemeClr val="bg1"/>
              </a:solidFill>
              <a:latin typeface="Arial "/>
            </a:endParaRPr>
          </a:p>
        </p:txBody>
      </p:sp>
      <p:grpSp>
        <p:nvGrpSpPr>
          <p:cNvPr id="3" name="Google Shape;231;p28">
            <a:extLst>
              <a:ext uri="{FF2B5EF4-FFF2-40B4-BE49-F238E27FC236}">
                <a16:creationId xmlns:a16="http://schemas.microsoft.com/office/drawing/2014/main" id="{28453484-BAB7-4350-B8CE-1BD9C63FA1A3}"/>
              </a:ext>
            </a:extLst>
          </p:cNvPr>
          <p:cNvGrpSpPr/>
          <p:nvPr/>
        </p:nvGrpSpPr>
        <p:grpSpPr>
          <a:xfrm>
            <a:off x="1016312" y="1846383"/>
            <a:ext cx="10241922" cy="805219"/>
            <a:chOff x="0" y="0"/>
            <a:chExt cx="10241922" cy="805219"/>
          </a:xfrm>
        </p:grpSpPr>
        <p:sp>
          <p:nvSpPr>
            <p:cNvPr id="4" name="Google Shape;232;p28">
              <a:extLst>
                <a:ext uri="{FF2B5EF4-FFF2-40B4-BE49-F238E27FC236}">
                  <a16:creationId xmlns:a16="http://schemas.microsoft.com/office/drawing/2014/main" id="{1586A796-7982-4C40-84B6-69673DD65982}"/>
                </a:ext>
              </a:extLst>
            </p:cNvPr>
            <p:cNvSpPr/>
            <p:nvPr/>
          </p:nvSpPr>
          <p:spPr>
            <a:xfrm>
              <a:off x="0" y="0"/>
              <a:ext cx="5340244" cy="805219"/>
            </a:xfrm>
            <a:prstGeom prst="chevron">
              <a:avLst>
                <a:gd name="adj" fmla="val 50000"/>
              </a:avLst>
            </a:prstGeom>
            <a:solidFill>
              <a:srgbClr val="FFC000"/>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33;p28">
              <a:extLst>
                <a:ext uri="{FF2B5EF4-FFF2-40B4-BE49-F238E27FC236}">
                  <a16:creationId xmlns:a16="http://schemas.microsoft.com/office/drawing/2014/main" id="{76479B54-B9F8-4035-9C74-8FE9E366663A}"/>
                </a:ext>
              </a:extLst>
            </p:cNvPr>
            <p:cNvSpPr txBox="1"/>
            <p:nvPr/>
          </p:nvSpPr>
          <p:spPr>
            <a:xfrm>
              <a:off x="402610" y="0"/>
              <a:ext cx="4535025" cy="805219"/>
            </a:xfrm>
            <a:prstGeom prst="rect">
              <a:avLst/>
            </a:prstGeom>
            <a:noFill/>
            <a:ln>
              <a:noFill/>
            </a:ln>
          </p:spPr>
          <p:txBody>
            <a:bodyPr spcFirstLastPara="1" wrap="square" lIns="68000" tIns="22650" rIns="22650" bIns="226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Đánh giá kỹ thuật</a:t>
              </a:r>
              <a:endParaRPr sz="1700" b="1" i="0" u="none" strike="noStrike" cap="none">
                <a:solidFill>
                  <a:schemeClr val="lt1"/>
                </a:solidFill>
                <a:latin typeface="Arial"/>
                <a:ea typeface="Arial"/>
                <a:cs typeface="Arial"/>
                <a:sym typeface="Arial"/>
              </a:endParaRPr>
            </a:p>
          </p:txBody>
        </p:sp>
        <p:sp>
          <p:nvSpPr>
            <p:cNvPr id="6" name="Google Shape;234;p28">
              <a:extLst>
                <a:ext uri="{FF2B5EF4-FFF2-40B4-BE49-F238E27FC236}">
                  <a16:creationId xmlns:a16="http://schemas.microsoft.com/office/drawing/2014/main" id="{B7A9EEE8-CBBD-476D-9FFE-4A91A36178D8}"/>
                </a:ext>
              </a:extLst>
            </p:cNvPr>
            <p:cNvSpPr/>
            <p:nvPr/>
          </p:nvSpPr>
          <p:spPr>
            <a:xfrm>
              <a:off x="5027122" y="0"/>
              <a:ext cx="5214800" cy="805219"/>
            </a:xfrm>
            <a:prstGeom prst="chevron">
              <a:avLst>
                <a:gd name="adj" fmla="val 50000"/>
              </a:avLst>
            </a:prstGeom>
            <a:solidFill>
              <a:srgbClr val="BFBFBF"/>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35;p28">
              <a:extLst>
                <a:ext uri="{FF2B5EF4-FFF2-40B4-BE49-F238E27FC236}">
                  <a16:creationId xmlns:a16="http://schemas.microsoft.com/office/drawing/2014/main" id="{88059001-DF7E-405F-90C7-8F3688738DA6}"/>
                </a:ext>
              </a:extLst>
            </p:cNvPr>
            <p:cNvSpPr txBox="1"/>
            <p:nvPr/>
          </p:nvSpPr>
          <p:spPr>
            <a:xfrm>
              <a:off x="5429732" y="0"/>
              <a:ext cx="4409581" cy="805219"/>
            </a:xfrm>
            <a:prstGeom prst="rect">
              <a:avLst/>
            </a:prstGeom>
            <a:noFill/>
            <a:ln>
              <a:noFill/>
            </a:ln>
          </p:spPr>
          <p:txBody>
            <a:bodyPr spcFirstLastPara="1" wrap="square" lIns="68000" tIns="22650" rIns="22650" bIns="226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Đánh giá tài chính</a:t>
              </a:r>
              <a:endParaRPr sz="1700" b="1" i="0" u="none" strike="noStrike" cap="none">
                <a:solidFill>
                  <a:schemeClr val="lt1"/>
                </a:solidFill>
                <a:latin typeface="Arial"/>
                <a:ea typeface="Arial"/>
                <a:cs typeface="Arial"/>
                <a:sym typeface="Arial"/>
              </a:endParaRPr>
            </a:p>
          </p:txBody>
        </p:sp>
      </p:grpSp>
      <p:sp>
        <p:nvSpPr>
          <p:cNvPr id="8" name="Google Shape;236;p28">
            <a:extLst>
              <a:ext uri="{FF2B5EF4-FFF2-40B4-BE49-F238E27FC236}">
                <a16:creationId xmlns:a16="http://schemas.microsoft.com/office/drawing/2014/main" id="{2685BD16-E25A-41B5-AD16-1022F8CE64FC}"/>
              </a:ext>
            </a:extLst>
          </p:cNvPr>
          <p:cNvSpPr/>
          <p:nvPr/>
        </p:nvSpPr>
        <p:spPr>
          <a:xfrm>
            <a:off x="844825" y="2842029"/>
            <a:ext cx="5080000" cy="3293169"/>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rgbClr val="000000"/>
              </a:buClr>
              <a:buSzPts val="1400"/>
              <a:buFont typeface="Arial"/>
              <a:buChar char="•"/>
            </a:pPr>
            <a:r>
              <a:rPr lang="en-US" sz="1600" b="0" i="1" u="none" strike="noStrike" cap="none">
                <a:solidFill>
                  <a:srgbClr val="073763"/>
                </a:solidFill>
                <a:latin typeface="Arial "/>
                <a:ea typeface="Arial"/>
                <a:cs typeface="Arial"/>
                <a:sym typeface="Arial"/>
              </a:rPr>
              <a:t>Lượng năng lượng tiết kiệm</a:t>
            </a:r>
            <a:endParaRPr sz="1600" b="0" i="1" u="none" strike="noStrike" cap="none">
              <a:solidFill>
                <a:srgbClr val="073763"/>
              </a:solidFill>
              <a:latin typeface="Arial "/>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600" b="0" i="1" u="none" strike="noStrike" cap="none">
                <a:solidFill>
                  <a:srgbClr val="073763"/>
                </a:solidFill>
                <a:latin typeface="Arial "/>
                <a:ea typeface="Arial"/>
                <a:cs typeface="Arial"/>
                <a:sym typeface="Arial"/>
              </a:rPr>
              <a:t>Tác động đến tuổi thọ, độ bền của máy móc</a:t>
            </a:r>
            <a:endParaRPr sz="1600" b="0" i="1" u="none" strike="noStrike" cap="none">
              <a:solidFill>
                <a:srgbClr val="073763"/>
              </a:solidFill>
              <a:latin typeface="Arial "/>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600" b="0" i="1" u="none" strike="noStrike" cap="none">
                <a:solidFill>
                  <a:srgbClr val="073763"/>
                </a:solidFill>
                <a:latin typeface="Arial "/>
                <a:ea typeface="Arial"/>
                <a:cs typeface="Arial"/>
                <a:sym typeface="Arial"/>
              </a:rPr>
              <a:t>Tính tương thích của thiết bị trong toàn bộ HT</a:t>
            </a:r>
            <a:endParaRPr sz="1600">
              <a:latin typeface="Arial "/>
            </a:endParaRPr>
          </a:p>
          <a:p>
            <a:pPr marL="285750" marR="0" lvl="0" indent="-285750" algn="just" rtl="0">
              <a:lnSpc>
                <a:spcPct val="130000"/>
              </a:lnSpc>
              <a:spcBef>
                <a:spcPts val="0"/>
              </a:spcBef>
              <a:spcAft>
                <a:spcPts val="0"/>
              </a:spcAft>
              <a:buClr>
                <a:srgbClr val="000000"/>
              </a:buClr>
              <a:buSzPts val="1400"/>
              <a:buFont typeface="Arial"/>
              <a:buChar char="•"/>
            </a:pPr>
            <a:r>
              <a:rPr lang="en-US" sz="1600" b="0" i="1" u="none" strike="noStrike" cap="none">
                <a:solidFill>
                  <a:srgbClr val="073763"/>
                </a:solidFill>
                <a:latin typeface="Arial "/>
                <a:ea typeface="Arial"/>
                <a:cs typeface="Arial"/>
                <a:sym typeface="Arial"/>
              </a:rPr>
              <a:t>Tác động chi phí bảo trì bảo dưỡng;</a:t>
            </a:r>
            <a:endParaRPr sz="1600">
              <a:latin typeface="Arial "/>
            </a:endParaRPr>
          </a:p>
          <a:p>
            <a:pPr marL="285750" marR="0" lvl="0" indent="-285750" algn="just" rtl="0">
              <a:lnSpc>
                <a:spcPct val="130000"/>
              </a:lnSpc>
              <a:spcBef>
                <a:spcPts val="0"/>
              </a:spcBef>
              <a:spcAft>
                <a:spcPts val="0"/>
              </a:spcAft>
              <a:buClr>
                <a:srgbClr val="000000"/>
              </a:buClr>
              <a:buSzPts val="1400"/>
              <a:buFont typeface="Arial"/>
              <a:buChar char="•"/>
            </a:pPr>
            <a:r>
              <a:rPr lang="en-US" sz="1600" b="0" i="1" u="none" strike="noStrike" cap="none">
                <a:solidFill>
                  <a:srgbClr val="073763"/>
                </a:solidFill>
                <a:latin typeface="Arial "/>
                <a:ea typeface="Arial"/>
                <a:cs typeface="Arial"/>
                <a:sym typeface="Arial"/>
              </a:rPr>
              <a:t>Tác động đến hoạt động của doanh nghiệp</a:t>
            </a:r>
            <a:endParaRPr sz="1600" b="0" i="1" u="none" strike="noStrike" cap="none">
              <a:solidFill>
                <a:srgbClr val="073763"/>
              </a:solidFill>
              <a:latin typeface="Arial "/>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600" b="0" i="1" u="none" strike="noStrike" cap="none">
                <a:solidFill>
                  <a:srgbClr val="073763"/>
                </a:solidFill>
                <a:latin typeface="Arial "/>
                <a:ea typeface="Arial"/>
                <a:cs typeface="Arial"/>
                <a:sym typeface="Arial"/>
              </a:rPr>
              <a:t>Đòi hỏi về kỹ năng vận hành, thái độ làm việc của công nhân</a:t>
            </a:r>
            <a:endParaRPr sz="1600" b="0" i="1" u="none" strike="noStrike" cap="none">
              <a:solidFill>
                <a:srgbClr val="073763"/>
              </a:solidFill>
              <a:latin typeface="Arial "/>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600" b="0" i="1" u="none" strike="noStrike" cap="none">
                <a:solidFill>
                  <a:srgbClr val="073763"/>
                </a:solidFill>
                <a:latin typeface="Arial "/>
                <a:ea typeface="Arial"/>
                <a:cs typeface="Arial"/>
                <a:sym typeface="Arial"/>
              </a:rPr>
              <a:t>Mặt bằng đặt thiết bị</a:t>
            </a:r>
            <a:endParaRPr sz="1600" b="0" i="1" u="none" strike="noStrike" cap="none">
              <a:solidFill>
                <a:srgbClr val="073763"/>
              </a:solidFill>
              <a:latin typeface="Arial "/>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600" b="0" i="1" u="none" strike="noStrike" cap="none">
                <a:solidFill>
                  <a:srgbClr val="073763"/>
                </a:solidFill>
                <a:latin typeface="Arial "/>
                <a:ea typeface="Arial"/>
                <a:cs typeface="Arial"/>
                <a:sym typeface="Arial"/>
              </a:rPr>
              <a:t>Tính  thẩm mỹ</a:t>
            </a:r>
            <a:endParaRPr sz="1600" b="0" i="1" u="none" strike="noStrike" cap="none">
              <a:solidFill>
                <a:srgbClr val="073763"/>
              </a:solidFill>
              <a:latin typeface="Arial "/>
              <a:ea typeface="Arial"/>
              <a:cs typeface="Arial"/>
              <a:sym typeface="Arial"/>
            </a:endParaRPr>
          </a:p>
          <a:p>
            <a:pPr marL="285750" marR="0" lvl="0" indent="-196850" algn="just" rtl="0">
              <a:lnSpc>
                <a:spcPct val="130000"/>
              </a:lnSpc>
              <a:spcBef>
                <a:spcPts val="0"/>
              </a:spcBef>
              <a:spcAft>
                <a:spcPts val="0"/>
              </a:spcAft>
              <a:buClr>
                <a:srgbClr val="000000"/>
              </a:buClr>
              <a:buSzPts val="1400"/>
              <a:buFont typeface="Arial"/>
              <a:buNone/>
            </a:pPr>
            <a:endParaRPr sz="1600" b="0" i="1" u="none" strike="noStrike" cap="none">
              <a:solidFill>
                <a:srgbClr val="073763"/>
              </a:solidFill>
              <a:latin typeface="Arial "/>
              <a:ea typeface="Arial"/>
              <a:cs typeface="Arial"/>
              <a:sym typeface="Arial"/>
            </a:endParaRPr>
          </a:p>
        </p:txBody>
      </p:sp>
      <p:sp>
        <p:nvSpPr>
          <p:cNvPr id="9" name="Google Shape;237;p28">
            <a:extLst>
              <a:ext uri="{FF2B5EF4-FFF2-40B4-BE49-F238E27FC236}">
                <a16:creationId xmlns:a16="http://schemas.microsoft.com/office/drawing/2014/main" id="{179DBD41-99D7-475C-819F-E56273EB1A42}"/>
              </a:ext>
            </a:extLst>
          </p:cNvPr>
          <p:cNvSpPr/>
          <p:nvPr/>
        </p:nvSpPr>
        <p:spPr>
          <a:xfrm>
            <a:off x="6308300" y="2842029"/>
            <a:ext cx="4509568" cy="1372643"/>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rgbClr val="000000"/>
              </a:buClr>
              <a:buSzPts val="1400"/>
              <a:buFont typeface="Arial"/>
              <a:buChar char="•"/>
            </a:pPr>
            <a:r>
              <a:rPr lang="en-US" sz="1600" b="0" i="1" u="none" strike="noStrike" cap="none">
                <a:solidFill>
                  <a:srgbClr val="073763"/>
                </a:solidFill>
                <a:latin typeface="Arial "/>
                <a:ea typeface="Arial"/>
                <a:cs typeface="Arial"/>
                <a:sym typeface="Arial"/>
              </a:rPr>
              <a:t>Thời gian hoàn vốn giản đơn (Payback)</a:t>
            </a:r>
            <a:endParaRPr sz="1600">
              <a:latin typeface="Arial "/>
            </a:endParaRPr>
          </a:p>
          <a:p>
            <a:pPr marL="285750" marR="0" lvl="0" indent="-285750" algn="just" rtl="0">
              <a:lnSpc>
                <a:spcPct val="130000"/>
              </a:lnSpc>
              <a:spcBef>
                <a:spcPts val="0"/>
              </a:spcBef>
              <a:spcAft>
                <a:spcPts val="0"/>
              </a:spcAft>
              <a:buClr>
                <a:srgbClr val="000000"/>
              </a:buClr>
              <a:buSzPts val="1400"/>
              <a:buFont typeface="Arial"/>
              <a:buChar char="•"/>
            </a:pPr>
            <a:r>
              <a:rPr lang="en-US" sz="1600" b="0" i="1" u="none" strike="noStrike" cap="none">
                <a:solidFill>
                  <a:srgbClr val="073763"/>
                </a:solidFill>
                <a:latin typeface="Arial "/>
                <a:ea typeface="Arial"/>
                <a:cs typeface="Arial"/>
                <a:sym typeface="Arial"/>
              </a:rPr>
              <a:t>Giá trị hiện tại thuần (NPV)</a:t>
            </a:r>
            <a:endParaRPr sz="1600">
              <a:latin typeface="Arial "/>
            </a:endParaRPr>
          </a:p>
          <a:p>
            <a:pPr marL="285750" marR="0" lvl="0" indent="-285750" algn="just" rtl="0">
              <a:lnSpc>
                <a:spcPct val="130000"/>
              </a:lnSpc>
              <a:spcBef>
                <a:spcPts val="0"/>
              </a:spcBef>
              <a:spcAft>
                <a:spcPts val="0"/>
              </a:spcAft>
              <a:buClr>
                <a:srgbClr val="000000"/>
              </a:buClr>
              <a:buSzPts val="1400"/>
              <a:buFont typeface="Arial"/>
              <a:buChar char="•"/>
            </a:pPr>
            <a:r>
              <a:rPr lang="en-US" sz="1600" b="0" i="1" u="none" strike="noStrike" cap="none">
                <a:solidFill>
                  <a:srgbClr val="073763"/>
                </a:solidFill>
                <a:latin typeface="Arial "/>
                <a:ea typeface="Arial"/>
                <a:cs typeface="Arial"/>
                <a:sym typeface="Arial"/>
              </a:rPr>
              <a:t>Tỷ suất hoàn vốn nội tại (IRR)</a:t>
            </a:r>
            <a:endParaRPr sz="1600">
              <a:latin typeface="Arial "/>
            </a:endParaRPr>
          </a:p>
          <a:p>
            <a:pPr marL="285750" marR="0" lvl="0" indent="-196850" algn="just" rtl="0">
              <a:lnSpc>
                <a:spcPct val="130000"/>
              </a:lnSpc>
              <a:spcBef>
                <a:spcPts val="0"/>
              </a:spcBef>
              <a:spcAft>
                <a:spcPts val="0"/>
              </a:spcAft>
              <a:buClr>
                <a:srgbClr val="000000"/>
              </a:buClr>
              <a:buSzPts val="1400"/>
              <a:buFont typeface="Arial"/>
              <a:buNone/>
            </a:pPr>
            <a:endParaRPr sz="1600" b="0" i="1" u="none" strike="noStrike" cap="none">
              <a:solidFill>
                <a:srgbClr val="073763"/>
              </a:solidFill>
              <a:latin typeface="Arial "/>
              <a:ea typeface="Arial"/>
              <a:cs typeface="Arial"/>
              <a:sym typeface="Arial"/>
            </a:endParaRPr>
          </a:p>
        </p:txBody>
      </p:sp>
    </p:spTree>
    <p:extLst>
      <p:ext uri="{BB962C8B-B14F-4D97-AF65-F5344CB8AC3E}">
        <p14:creationId xmlns:p14="http://schemas.microsoft.com/office/powerpoint/2010/main" val="675676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57;p17">
            <a:extLst>
              <a:ext uri="{FF2B5EF4-FFF2-40B4-BE49-F238E27FC236}">
                <a16:creationId xmlns:a16="http://schemas.microsoft.com/office/drawing/2014/main" id="{FEE8AB19-A29C-4E52-A2B3-D5FBAC7EAC5A}"/>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CHỈ TIÊU KỸ THUẬT</a:t>
            </a:r>
            <a:endParaRPr lang="vi-VN" sz="3000" b="1">
              <a:solidFill>
                <a:schemeClr val="bg1"/>
              </a:solidFill>
              <a:latin typeface="Arial "/>
            </a:endParaRPr>
          </a:p>
        </p:txBody>
      </p:sp>
      <p:graphicFrame>
        <p:nvGraphicFramePr>
          <p:cNvPr id="5" name="Google Shape;243;p29">
            <a:extLst>
              <a:ext uri="{FF2B5EF4-FFF2-40B4-BE49-F238E27FC236}">
                <a16:creationId xmlns:a16="http://schemas.microsoft.com/office/drawing/2014/main" id="{3320A7E9-161B-43CB-8C0B-0AFBC5A220FD}"/>
              </a:ext>
            </a:extLst>
          </p:cNvPr>
          <p:cNvGraphicFramePr/>
          <p:nvPr>
            <p:extLst>
              <p:ext uri="{D42A27DB-BD31-4B8C-83A1-F6EECF244321}">
                <p14:modId xmlns:p14="http://schemas.microsoft.com/office/powerpoint/2010/main" val="1254904126"/>
              </p:ext>
            </p:extLst>
          </p:nvPr>
        </p:nvGraphicFramePr>
        <p:xfrm>
          <a:off x="1556901" y="2855262"/>
          <a:ext cx="9111325" cy="1993125"/>
        </p:xfrm>
        <a:graphic>
          <a:graphicData uri="http://schemas.openxmlformats.org/drawingml/2006/table">
            <a:tbl>
              <a:tblPr>
                <a:noFill/>
              </a:tblPr>
              <a:tblGrid>
                <a:gridCol w="2082550">
                  <a:extLst>
                    <a:ext uri="{9D8B030D-6E8A-4147-A177-3AD203B41FA5}">
                      <a16:colId xmlns:a16="http://schemas.microsoft.com/office/drawing/2014/main" val="20000"/>
                    </a:ext>
                  </a:extLst>
                </a:gridCol>
                <a:gridCol w="1757650">
                  <a:extLst>
                    <a:ext uri="{9D8B030D-6E8A-4147-A177-3AD203B41FA5}">
                      <a16:colId xmlns:a16="http://schemas.microsoft.com/office/drawing/2014/main" val="20001"/>
                    </a:ext>
                  </a:extLst>
                </a:gridCol>
                <a:gridCol w="1755825">
                  <a:extLst>
                    <a:ext uri="{9D8B030D-6E8A-4147-A177-3AD203B41FA5}">
                      <a16:colId xmlns:a16="http://schemas.microsoft.com/office/drawing/2014/main" val="20002"/>
                    </a:ext>
                  </a:extLst>
                </a:gridCol>
                <a:gridCol w="1759475">
                  <a:extLst>
                    <a:ext uri="{9D8B030D-6E8A-4147-A177-3AD203B41FA5}">
                      <a16:colId xmlns:a16="http://schemas.microsoft.com/office/drawing/2014/main" val="20003"/>
                    </a:ext>
                  </a:extLst>
                </a:gridCol>
                <a:gridCol w="1755825">
                  <a:extLst>
                    <a:ext uri="{9D8B030D-6E8A-4147-A177-3AD203B41FA5}">
                      <a16:colId xmlns:a16="http://schemas.microsoft.com/office/drawing/2014/main" val="20004"/>
                    </a:ext>
                  </a:extLst>
                </a:gridCol>
              </a:tblGrid>
              <a:tr h="215900">
                <a:tc rowSpan="2">
                  <a:txBody>
                    <a:bodyPr/>
                    <a:lstStyle/>
                    <a:p>
                      <a:pPr marL="0" marR="0" lvl="0" indent="0" algn="ctr" rtl="0">
                        <a:lnSpc>
                          <a:spcPct val="100000"/>
                        </a:lnSpc>
                        <a:spcBef>
                          <a:spcPts val="0"/>
                        </a:spcBef>
                        <a:spcAft>
                          <a:spcPts val="0"/>
                        </a:spcAft>
                        <a:buClr>
                          <a:srgbClr val="FF6600"/>
                        </a:buClr>
                        <a:buSzPts val="1700"/>
                        <a:buFont typeface="Times"/>
                        <a:buNone/>
                      </a:pPr>
                      <a:r>
                        <a:rPr lang="en-US" sz="1600" b="0" i="0" u="none" strike="noStrike" cap="none">
                          <a:solidFill>
                            <a:srgbClr val="073763"/>
                          </a:solidFill>
                          <a:latin typeface="Arial"/>
                          <a:ea typeface="Arial"/>
                          <a:cs typeface="Arial"/>
                          <a:sym typeface="Arial"/>
                        </a:rPr>
                        <a:t>Phương án</a:t>
                      </a:r>
                      <a:endParaRPr sz="1600" b="0" i="0" u="none" strike="noStrike" cap="none">
                        <a:solidFill>
                          <a:srgbClr val="073763"/>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600" b="1" i="0" u="none" strike="noStrike" cap="none">
                          <a:solidFill>
                            <a:srgbClr val="073763"/>
                          </a:solidFill>
                          <a:latin typeface="Arial"/>
                          <a:ea typeface="Arial"/>
                          <a:cs typeface="Arial"/>
                          <a:sym typeface="Arial"/>
                        </a:rPr>
                        <a:t>Tiêu chí </a:t>
                      </a:r>
                      <a:endParaRPr sz="1600"/>
                    </a:p>
                    <a:p>
                      <a:pPr marL="0" marR="0" lvl="0" indent="0" algn="ctr" rtl="0">
                        <a:lnSpc>
                          <a:spcPct val="110000"/>
                        </a:lnSpc>
                        <a:spcBef>
                          <a:spcPts val="510"/>
                        </a:spcBef>
                        <a:spcAft>
                          <a:spcPts val="0"/>
                        </a:spcAft>
                        <a:buClr>
                          <a:srgbClr val="FF6600"/>
                        </a:buClr>
                        <a:buSzPts val="1700"/>
                        <a:buFont typeface="Times"/>
                        <a:buNone/>
                      </a:pPr>
                      <a:r>
                        <a:rPr lang="en-US" sz="1600" b="0" i="0" u="none" strike="noStrike" cap="none">
                          <a:solidFill>
                            <a:srgbClr val="073763"/>
                          </a:solidFill>
                          <a:latin typeface="Arial"/>
                          <a:ea typeface="Arial"/>
                          <a:cs typeface="Arial"/>
                          <a:sym typeface="Arial"/>
                        </a:rPr>
                        <a:t>(1)</a:t>
                      </a:r>
                      <a:endParaRPr sz="16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600" b="1" i="0" u="none" strike="noStrike" cap="none">
                          <a:solidFill>
                            <a:srgbClr val="073763"/>
                          </a:solidFill>
                          <a:latin typeface="Arial"/>
                          <a:ea typeface="Arial"/>
                          <a:cs typeface="Arial"/>
                          <a:sym typeface="Arial"/>
                        </a:rPr>
                        <a:t>Tiêu chí </a:t>
                      </a:r>
                      <a:endParaRPr sz="1600"/>
                    </a:p>
                    <a:p>
                      <a:pPr marL="0" marR="0" lvl="0" indent="0" algn="ctr" rtl="0">
                        <a:lnSpc>
                          <a:spcPct val="110000"/>
                        </a:lnSpc>
                        <a:spcBef>
                          <a:spcPts val="510"/>
                        </a:spcBef>
                        <a:spcAft>
                          <a:spcPts val="0"/>
                        </a:spcAft>
                        <a:buClr>
                          <a:srgbClr val="FF6600"/>
                        </a:buClr>
                        <a:buSzPts val="1700"/>
                        <a:buFont typeface="Times"/>
                        <a:buNone/>
                      </a:pPr>
                      <a:r>
                        <a:rPr lang="en-US" sz="1600" b="0" i="0" u="none" strike="noStrike" cap="none">
                          <a:solidFill>
                            <a:srgbClr val="073763"/>
                          </a:solidFill>
                          <a:latin typeface="Arial"/>
                          <a:ea typeface="Arial"/>
                          <a:cs typeface="Arial"/>
                          <a:sym typeface="Arial"/>
                        </a:rPr>
                        <a:t>(2)</a:t>
                      </a:r>
                      <a:endParaRPr sz="16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600" b="1" i="0" u="none" strike="noStrike" cap="none">
                          <a:solidFill>
                            <a:srgbClr val="073763"/>
                          </a:solidFill>
                          <a:latin typeface="Arial"/>
                          <a:ea typeface="Arial"/>
                          <a:cs typeface="Arial"/>
                          <a:sym typeface="Arial"/>
                        </a:rPr>
                        <a:t>Tiêu chí</a:t>
                      </a:r>
                      <a:endParaRPr sz="1600"/>
                    </a:p>
                    <a:p>
                      <a:pPr marL="0" marR="0" lvl="0" indent="0" algn="ctr" rtl="0">
                        <a:lnSpc>
                          <a:spcPct val="110000"/>
                        </a:lnSpc>
                        <a:spcBef>
                          <a:spcPts val="510"/>
                        </a:spcBef>
                        <a:spcAft>
                          <a:spcPts val="0"/>
                        </a:spcAft>
                        <a:buClr>
                          <a:srgbClr val="FF6600"/>
                        </a:buClr>
                        <a:buSzPts val="1700"/>
                        <a:buFont typeface="Times"/>
                        <a:buNone/>
                      </a:pPr>
                      <a:r>
                        <a:rPr lang="en-US" sz="1600" b="0" i="0" u="none" strike="noStrike" cap="none">
                          <a:solidFill>
                            <a:srgbClr val="073763"/>
                          </a:solidFill>
                          <a:latin typeface="Arial"/>
                          <a:ea typeface="Arial"/>
                          <a:cs typeface="Arial"/>
                          <a:sym typeface="Arial"/>
                        </a:rPr>
                        <a:t> (n)</a:t>
                      </a:r>
                      <a:endParaRPr sz="16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rowSpan="2">
                  <a:txBody>
                    <a:bodyPr/>
                    <a:lstStyle/>
                    <a:p>
                      <a:pPr marL="0" marR="0" lvl="0" indent="0" algn="ctr" rtl="0">
                        <a:lnSpc>
                          <a:spcPct val="100000"/>
                        </a:lnSpc>
                        <a:spcBef>
                          <a:spcPts val="0"/>
                        </a:spcBef>
                        <a:spcAft>
                          <a:spcPts val="0"/>
                        </a:spcAft>
                        <a:buClr>
                          <a:srgbClr val="FF6600"/>
                        </a:buClr>
                        <a:buSzPts val="1700"/>
                        <a:buFont typeface="Times"/>
                        <a:buNone/>
                      </a:pPr>
                      <a:r>
                        <a:rPr lang="en-US" sz="1600" b="1" i="0" u="none" strike="noStrike" cap="none">
                          <a:solidFill>
                            <a:srgbClr val="073763"/>
                          </a:solidFill>
                          <a:latin typeface="Arial"/>
                          <a:ea typeface="Arial"/>
                          <a:cs typeface="Arial"/>
                          <a:sym typeface="Arial"/>
                        </a:rPr>
                        <a:t>Tổng điểm</a:t>
                      </a:r>
                      <a:endParaRPr sz="16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15900">
                <a:tc vMerge="1">
                  <a:txBody>
                    <a:bodyPr/>
                    <a:lstStyle/>
                    <a:p>
                      <a:endParaRPr lang="en-US"/>
                    </a:p>
                  </a:txBody>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600" b="0" i="1" u="none" strike="noStrike" cap="none">
                          <a:solidFill>
                            <a:srgbClr val="073763"/>
                          </a:solidFill>
                          <a:latin typeface="Arial"/>
                          <a:ea typeface="Arial"/>
                          <a:cs typeface="Arial"/>
                          <a:sym typeface="Arial"/>
                        </a:rPr>
                        <a:t>Trọng số</a:t>
                      </a:r>
                      <a:endParaRPr sz="1600" b="0" i="1" u="none" strike="noStrike" cap="none">
                        <a:solidFill>
                          <a:srgbClr val="073763"/>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600" b="0" i="1" u="none" strike="noStrike" cap="none">
                          <a:solidFill>
                            <a:srgbClr val="073763"/>
                          </a:solidFill>
                          <a:latin typeface="Arial"/>
                          <a:ea typeface="Arial"/>
                          <a:cs typeface="Arial"/>
                          <a:sym typeface="Arial"/>
                        </a:rPr>
                        <a:t>Trọng số</a:t>
                      </a:r>
                      <a:endParaRPr sz="1600" b="0" i="1" u="none" strike="noStrike" cap="none">
                        <a:solidFill>
                          <a:srgbClr val="073763"/>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600" b="0" i="1" u="none" strike="noStrike" cap="none">
                          <a:solidFill>
                            <a:srgbClr val="073763"/>
                          </a:solidFill>
                          <a:latin typeface="Arial"/>
                          <a:ea typeface="Arial"/>
                          <a:cs typeface="Arial"/>
                          <a:sym typeface="Arial"/>
                        </a:rPr>
                        <a:t>Trọng số</a:t>
                      </a:r>
                      <a:endParaRPr sz="1600" b="0" i="1" u="none" strike="noStrike" cap="none">
                        <a:solidFill>
                          <a:srgbClr val="073763"/>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1"/>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600" b="1" i="0" u="none" strike="noStrike" cap="none">
                          <a:solidFill>
                            <a:srgbClr val="073763"/>
                          </a:solidFill>
                          <a:latin typeface="Arial"/>
                          <a:ea typeface="Arial"/>
                          <a:cs typeface="Arial"/>
                          <a:sym typeface="Arial"/>
                        </a:rPr>
                        <a:t>Phương án A</a:t>
                      </a:r>
                      <a:endParaRPr sz="16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600" b="0" i="0" u="none" strike="noStrike" cap="none">
                        <a:solidFill>
                          <a:srgbClr val="073763"/>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600" b="0" i="0" u="none" strike="noStrike" cap="none">
                        <a:solidFill>
                          <a:srgbClr val="073763"/>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600" b="0" i="0" u="none" strike="noStrike" cap="none">
                        <a:solidFill>
                          <a:srgbClr val="073763"/>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600" b="0" i="0" u="none" strike="noStrike" cap="none">
                        <a:solidFill>
                          <a:srgbClr val="073763"/>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600" b="1" i="0" u="none" strike="noStrike" cap="none">
                          <a:solidFill>
                            <a:srgbClr val="073763"/>
                          </a:solidFill>
                          <a:latin typeface="Arial"/>
                          <a:ea typeface="Arial"/>
                          <a:cs typeface="Arial"/>
                          <a:sym typeface="Arial"/>
                        </a:rPr>
                        <a:t>Phương án B</a:t>
                      </a:r>
                      <a:endParaRPr sz="16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600" b="0" i="0" u="none" strike="noStrike" cap="none">
                        <a:solidFill>
                          <a:srgbClr val="073763"/>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600" b="0" i="0" u="none" strike="noStrike" cap="none">
                        <a:solidFill>
                          <a:srgbClr val="073763"/>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600" b="0" i="0" u="none" strike="noStrike" cap="none">
                        <a:solidFill>
                          <a:srgbClr val="073763"/>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600" b="0" i="0" u="none" strike="noStrike" cap="none">
                        <a:solidFill>
                          <a:srgbClr val="073763"/>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600" b="1" i="0" u="none" strike="noStrike" cap="none">
                          <a:solidFill>
                            <a:srgbClr val="073763"/>
                          </a:solidFill>
                          <a:latin typeface="Arial"/>
                          <a:ea typeface="Arial"/>
                          <a:cs typeface="Arial"/>
                          <a:sym typeface="Arial"/>
                        </a:rPr>
                        <a:t>Phương án C</a:t>
                      </a:r>
                      <a:endParaRPr sz="16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600" b="0" i="0" u="none" strike="noStrike" cap="none">
                        <a:solidFill>
                          <a:srgbClr val="073763"/>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600" b="0" i="0" u="none" strike="noStrike" cap="none">
                        <a:solidFill>
                          <a:srgbClr val="073763"/>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600" b="0" i="0" u="none" strike="noStrike" cap="none">
                        <a:solidFill>
                          <a:srgbClr val="073763"/>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600" b="0" i="0" u="none" strike="noStrike" cap="none" dirty="0">
                        <a:solidFill>
                          <a:srgbClr val="073763"/>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6" name="Google Shape;244;p29">
            <a:extLst>
              <a:ext uri="{FF2B5EF4-FFF2-40B4-BE49-F238E27FC236}">
                <a16:creationId xmlns:a16="http://schemas.microsoft.com/office/drawing/2014/main" id="{C70FAAC0-30FB-446D-A49A-3740E9B98B0C}"/>
              </a:ext>
            </a:extLst>
          </p:cNvPr>
          <p:cNvSpPr/>
          <p:nvPr/>
        </p:nvSpPr>
        <p:spPr>
          <a:xfrm>
            <a:off x="4650732" y="2303809"/>
            <a:ext cx="2890535"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1" i="0" u="none" strike="noStrike" cap="none">
                <a:solidFill>
                  <a:srgbClr val="073763"/>
                </a:solidFill>
                <a:latin typeface="Arial"/>
                <a:ea typeface="Arial"/>
                <a:cs typeface="Arial"/>
                <a:sym typeface="Arial"/>
              </a:rPr>
              <a:t>Bảng đánh giá về kỹ thuật</a:t>
            </a:r>
            <a:endParaRPr sz="1600" b="0" i="0" u="none" strike="noStrike" cap="none">
              <a:solidFill>
                <a:srgbClr val="073763"/>
              </a:solidFill>
              <a:latin typeface="Arial"/>
              <a:ea typeface="Arial"/>
              <a:cs typeface="Arial"/>
              <a:sym typeface="Arial"/>
            </a:endParaRPr>
          </a:p>
        </p:txBody>
      </p:sp>
    </p:spTree>
    <p:extLst>
      <p:ext uri="{BB962C8B-B14F-4D97-AF65-F5344CB8AC3E}">
        <p14:creationId xmlns:p14="http://schemas.microsoft.com/office/powerpoint/2010/main" val="1765413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A58054BA-D8D1-49C7-9BAD-D3BC4C9E3D0F}"/>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CHỈ TIÊU TÀI CHÍNH</a:t>
            </a:r>
            <a:endParaRPr lang="vi-VN" sz="3000" b="1">
              <a:solidFill>
                <a:schemeClr val="bg1"/>
              </a:solidFill>
              <a:latin typeface="Arial "/>
            </a:endParaRPr>
          </a:p>
        </p:txBody>
      </p:sp>
      <p:sp>
        <p:nvSpPr>
          <p:cNvPr id="3" name="Google Shape;250;p30">
            <a:extLst>
              <a:ext uri="{FF2B5EF4-FFF2-40B4-BE49-F238E27FC236}">
                <a16:creationId xmlns:a16="http://schemas.microsoft.com/office/drawing/2014/main" id="{3A35511C-1DA8-4987-A858-591932D0E603}"/>
              </a:ext>
            </a:extLst>
          </p:cNvPr>
          <p:cNvSpPr/>
          <p:nvPr/>
        </p:nvSpPr>
        <p:spPr>
          <a:xfrm>
            <a:off x="2215954" y="1871934"/>
            <a:ext cx="3095625" cy="1228725"/>
          </a:xfrm>
          <a:custGeom>
            <a:avLst/>
            <a:gdLst/>
            <a:ahLst/>
            <a:cxnLst/>
            <a:rect l="l" t="t" r="r" b="b"/>
            <a:pathLst>
              <a:path w="21600" h="21600" extrusionOk="0">
                <a:moveTo>
                  <a:pt x="11611"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lnTo>
                  <a:pt x="11611" y="21600"/>
                </a:lnTo>
                <a:close/>
              </a:path>
            </a:pathLst>
          </a:custGeom>
          <a:solidFill>
            <a:srgbClr val="CCCCFF"/>
          </a:solidFill>
          <a:ln w="9525" cap="flat" cmpd="sng">
            <a:solidFill>
              <a:srgbClr val="07674D"/>
            </a:solidFill>
            <a:prstDash val="solid"/>
            <a:miter lim="800000"/>
            <a:headEnd type="none" w="sm" len="sm"/>
            <a:tailEnd type="none" w="sm" len="sm"/>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1700"/>
              <a:buFont typeface="Arial"/>
              <a:buNone/>
            </a:pPr>
            <a:endParaRPr lang="en-US" sz="1700" b="1" i="1"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700"/>
              <a:buFont typeface="Arial"/>
              <a:buNone/>
            </a:pPr>
            <a:r>
              <a:rPr lang="en-US" sz="1700" b="1" i="1" u="none" strike="noStrike" cap="none" dirty="0">
                <a:solidFill>
                  <a:schemeClr val="dk1"/>
                </a:solidFill>
                <a:latin typeface="Arial"/>
                <a:ea typeface="Arial"/>
                <a:cs typeface="Arial"/>
                <a:sym typeface="Arial"/>
              </a:rPr>
              <a:t>Người </a:t>
            </a:r>
            <a:r>
              <a:rPr lang="en-US" sz="1700" b="1" i="1" u="none" strike="noStrike" cap="none" dirty="0" err="1">
                <a:solidFill>
                  <a:schemeClr val="dk1"/>
                </a:solidFill>
                <a:latin typeface="Arial"/>
                <a:ea typeface="Arial"/>
                <a:cs typeface="Arial"/>
                <a:sym typeface="Arial"/>
              </a:rPr>
              <a:t>đầu</a:t>
            </a:r>
            <a:r>
              <a:rPr lang="en-US" sz="1700" b="1" i="1" u="none" strike="noStrike" cap="none" dirty="0">
                <a:solidFill>
                  <a:schemeClr val="dk1"/>
                </a:solidFill>
                <a:latin typeface="Arial"/>
                <a:ea typeface="Arial"/>
                <a:cs typeface="Arial"/>
                <a:sym typeface="Arial"/>
              </a:rPr>
              <a:t> </a:t>
            </a:r>
            <a:r>
              <a:rPr lang="en-US" sz="1700" b="1" i="1" u="none" strike="noStrike" cap="none" dirty="0" err="1">
                <a:solidFill>
                  <a:schemeClr val="dk1"/>
                </a:solidFill>
                <a:latin typeface="Arial"/>
                <a:ea typeface="Arial"/>
                <a:cs typeface="Arial"/>
                <a:sym typeface="Arial"/>
              </a:rPr>
              <a:t>tư</a:t>
            </a:r>
            <a:r>
              <a:rPr lang="en-US" sz="1700" b="1" i="1" u="none" strike="noStrike" cap="none" dirty="0">
                <a:solidFill>
                  <a:schemeClr val="dk1"/>
                </a:solidFill>
                <a:latin typeface="Arial"/>
                <a:ea typeface="Arial"/>
                <a:cs typeface="Arial"/>
                <a:sym typeface="Arial"/>
              </a:rPr>
              <a:t> </a:t>
            </a:r>
            <a:r>
              <a:rPr lang="en-US" sz="1700" b="1" i="1" u="none" strike="noStrike" cap="none" dirty="0" err="1">
                <a:solidFill>
                  <a:schemeClr val="dk1"/>
                </a:solidFill>
                <a:latin typeface="Arial"/>
                <a:ea typeface="Arial"/>
                <a:cs typeface="Arial"/>
                <a:sym typeface="Arial"/>
              </a:rPr>
              <a:t>muốn</a:t>
            </a:r>
            <a:r>
              <a:rPr lang="en-US" sz="1700" b="1" i="1" u="none" strike="noStrike" cap="none" dirty="0">
                <a:solidFill>
                  <a:schemeClr val="dk1"/>
                </a:solidFill>
                <a:latin typeface="Arial"/>
                <a:ea typeface="Arial"/>
                <a:cs typeface="Arial"/>
                <a:sym typeface="Arial"/>
              </a:rPr>
              <a:t> </a:t>
            </a:r>
            <a:r>
              <a:rPr lang="en-US" sz="1700" b="1" i="1" u="none" strike="noStrike" cap="none" dirty="0" err="1">
                <a:solidFill>
                  <a:schemeClr val="dk1"/>
                </a:solidFill>
                <a:latin typeface="Arial"/>
                <a:ea typeface="Arial"/>
                <a:cs typeface="Arial"/>
                <a:sym typeface="Arial"/>
              </a:rPr>
              <a:t>biết</a:t>
            </a:r>
            <a:endParaRPr sz="1700" b="1" i="1" u="none" strike="noStrike" cap="none" dirty="0">
              <a:solidFill>
                <a:schemeClr val="dk1"/>
              </a:solidFill>
              <a:latin typeface="Arial"/>
              <a:ea typeface="Arial"/>
              <a:cs typeface="Arial"/>
              <a:sym typeface="Arial"/>
            </a:endParaRPr>
          </a:p>
        </p:txBody>
      </p:sp>
      <p:sp>
        <p:nvSpPr>
          <p:cNvPr id="4" name="Google Shape;251;p30">
            <a:extLst>
              <a:ext uri="{FF2B5EF4-FFF2-40B4-BE49-F238E27FC236}">
                <a16:creationId xmlns:a16="http://schemas.microsoft.com/office/drawing/2014/main" id="{65DC0938-DCBB-46EB-A58D-B45849A84C1B}"/>
              </a:ext>
            </a:extLst>
          </p:cNvPr>
          <p:cNvSpPr/>
          <p:nvPr/>
        </p:nvSpPr>
        <p:spPr>
          <a:xfrm>
            <a:off x="2007915" y="3167334"/>
            <a:ext cx="4322839" cy="857250"/>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chemeClr val="dk1"/>
                </a:solidFill>
                <a:latin typeface="Arial"/>
                <a:ea typeface="Arial"/>
                <a:cs typeface="Arial"/>
                <a:sym typeface="Arial"/>
              </a:rPr>
              <a:t>Khi nào hoàn vốn ?</a:t>
            </a:r>
            <a:endParaRPr/>
          </a:p>
        </p:txBody>
      </p:sp>
      <p:sp>
        <p:nvSpPr>
          <p:cNvPr id="5" name="Google Shape;252;p30">
            <a:extLst>
              <a:ext uri="{FF2B5EF4-FFF2-40B4-BE49-F238E27FC236}">
                <a16:creationId xmlns:a16="http://schemas.microsoft.com/office/drawing/2014/main" id="{9448B319-455F-42E2-BCF8-0756D07F5643}"/>
              </a:ext>
            </a:extLst>
          </p:cNvPr>
          <p:cNvSpPr/>
          <p:nvPr/>
        </p:nvSpPr>
        <p:spPr>
          <a:xfrm>
            <a:off x="2007915" y="4310334"/>
            <a:ext cx="4322839" cy="857250"/>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chemeClr val="dk1"/>
                </a:solidFill>
                <a:latin typeface="Arial"/>
                <a:ea typeface="Arial"/>
                <a:cs typeface="Arial"/>
                <a:sym typeface="Arial"/>
              </a:rPr>
              <a:t>Tổng giá trị mang lại ?</a:t>
            </a:r>
            <a:endParaRPr/>
          </a:p>
        </p:txBody>
      </p:sp>
      <p:sp>
        <p:nvSpPr>
          <p:cNvPr id="6" name="Google Shape;253;p30">
            <a:extLst>
              <a:ext uri="{FF2B5EF4-FFF2-40B4-BE49-F238E27FC236}">
                <a16:creationId xmlns:a16="http://schemas.microsoft.com/office/drawing/2014/main" id="{86570A99-09D5-4C76-980E-35DD69D980BD}"/>
              </a:ext>
            </a:extLst>
          </p:cNvPr>
          <p:cNvSpPr/>
          <p:nvPr/>
        </p:nvSpPr>
        <p:spPr>
          <a:xfrm>
            <a:off x="2007915" y="5529534"/>
            <a:ext cx="4322839" cy="857250"/>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chemeClr val="dk1"/>
                </a:solidFill>
                <a:latin typeface="Arial"/>
                <a:ea typeface="Arial"/>
                <a:cs typeface="Arial"/>
                <a:sym typeface="Arial"/>
              </a:rPr>
              <a:t>Khả năng sinh lợi trên mỗi đồng vốn ?</a:t>
            </a:r>
            <a:endParaRPr/>
          </a:p>
        </p:txBody>
      </p:sp>
      <p:sp>
        <p:nvSpPr>
          <p:cNvPr id="7" name="Google Shape;254;p30">
            <a:extLst>
              <a:ext uri="{FF2B5EF4-FFF2-40B4-BE49-F238E27FC236}">
                <a16:creationId xmlns:a16="http://schemas.microsoft.com/office/drawing/2014/main" id="{7648B8C9-E426-458D-AB14-23D47AD9FE8A}"/>
              </a:ext>
            </a:extLst>
          </p:cNvPr>
          <p:cNvSpPr/>
          <p:nvPr/>
        </p:nvSpPr>
        <p:spPr>
          <a:xfrm>
            <a:off x="6540304" y="3091134"/>
            <a:ext cx="3643313" cy="928688"/>
          </a:xfrm>
          <a:prstGeom prst="roundRect">
            <a:avLst>
              <a:gd name="adj" fmla="val 16667"/>
            </a:avLst>
          </a:prstGeom>
          <a:solidFill>
            <a:srgbClr val="CC7900"/>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rgbClr val="FFFFFF"/>
                </a:solidFill>
                <a:latin typeface="Arial"/>
                <a:ea typeface="Arial"/>
                <a:cs typeface="Arial"/>
                <a:sym typeface="Arial"/>
              </a:rPr>
              <a:t>Thời gian hoàn vốn giản đơn (Payback)</a:t>
            </a:r>
            <a:endParaRPr/>
          </a:p>
        </p:txBody>
      </p:sp>
      <p:sp>
        <p:nvSpPr>
          <p:cNvPr id="8" name="Google Shape;255;p30">
            <a:extLst>
              <a:ext uri="{FF2B5EF4-FFF2-40B4-BE49-F238E27FC236}">
                <a16:creationId xmlns:a16="http://schemas.microsoft.com/office/drawing/2014/main" id="{745E1F87-5883-4106-8BE4-E702ECFFCDD4}"/>
              </a:ext>
            </a:extLst>
          </p:cNvPr>
          <p:cNvSpPr/>
          <p:nvPr/>
        </p:nvSpPr>
        <p:spPr>
          <a:xfrm>
            <a:off x="6540304" y="4310334"/>
            <a:ext cx="3643313" cy="928688"/>
          </a:xfrm>
          <a:prstGeom prst="roundRect">
            <a:avLst>
              <a:gd name="adj" fmla="val 16667"/>
            </a:avLst>
          </a:prstGeom>
          <a:solidFill>
            <a:srgbClr val="C00000"/>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rgbClr val="FFFFFF"/>
                </a:solidFill>
                <a:latin typeface="Arial"/>
                <a:ea typeface="Arial"/>
                <a:cs typeface="Arial"/>
                <a:sym typeface="Arial"/>
              </a:rPr>
              <a:t>Giá trị hiện tại thuần (NPV)</a:t>
            </a:r>
            <a:endParaRPr/>
          </a:p>
        </p:txBody>
      </p:sp>
      <p:sp>
        <p:nvSpPr>
          <p:cNvPr id="9" name="Google Shape;256;p30">
            <a:extLst>
              <a:ext uri="{FF2B5EF4-FFF2-40B4-BE49-F238E27FC236}">
                <a16:creationId xmlns:a16="http://schemas.microsoft.com/office/drawing/2014/main" id="{4D15375C-E844-47C2-B227-B9D85643B4D9}"/>
              </a:ext>
            </a:extLst>
          </p:cNvPr>
          <p:cNvSpPr/>
          <p:nvPr/>
        </p:nvSpPr>
        <p:spPr>
          <a:xfrm>
            <a:off x="6540304" y="5529534"/>
            <a:ext cx="3643313" cy="928688"/>
          </a:xfrm>
          <a:prstGeom prst="roundRect">
            <a:avLst>
              <a:gd name="adj" fmla="val 16667"/>
            </a:avLst>
          </a:prstGeom>
          <a:solidFill>
            <a:srgbClr val="073763"/>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rgbClr val="FFFFFF"/>
                </a:solidFill>
                <a:latin typeface="Arial"/>
                <a:ea typeface="Arial"/>
                <a:cs typeface="Arial"/>
                <a:sym typeface="Arial"/>
              </a:rPr>
              <a:t>Tỷ suất hoàn vốn nội tại </a:t>
            </a:r>
            <a:r>
              <a:rPr lang="en-US" sz="1400" b="1" i="0" u="none" strike="noStrike" cap="none">
                <a:solidFill>
                  <a:srgbClr val="FFFFFF"/>
                </a:solidFill>
                <a:latin typeface="Arial"/>
                <a:ea typeface="Arial"/>
                <a:cs typeface="Arial"/>
                <a:sym typeface="Arial"/>
              </a:rPr>
              <a:t>(IRR)</a:t>
            </a:r>
            <a:endParaRPr/>
          </a:p>
        </p:txBody>
      </p:sp>
    </p:spTree>
    <p:extLst>
      <p:ext uri="{BB962C8B-B14F-4D97-AF65-F5344CB8AC3E}">
        <p14:creationId xmlns:p14="http://schemas.microsoft.com/office/powerpoint/2010/main" val="1689492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2D8B6B0D-D7BC-41F3-AAD2-81C0B1D2B88F}"/>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CHỈ TIÊU TÀI CHÍNH</a:t>
            </a:r>
            <a:endParaRPr lang="vi-VN" sz="3000" b="1">
              <a:solidFill>
                <a:schemeClr val="bg1"/>
              </a:solidFill>
              <a:latin typeface="Arial "/>
            </a:endParaRPr>
          </a:p>
        </p:txBody>
      </p:sp>
      <p:sp>
        <p:nvSpPr>
          <p:cNvPr id="3" name="Google Shape;262;p31">
            <a:extLst>
              <a:ext uri="{FF2B5EF4-FFF2-40B4-BE49-F238E27FC236}">
                <a16:creationId xmlns:a16="http://schemas.microsoft.com/office/drawing/2014/main" id="{901E7329-8E67-4938-99CA-2D611C8ACB5F}"/>
              </a:ext>
            </a:extLst>
          </p:cNvPr>
          <p:cNvSpPr/>
          <p:nvPr/>
        </p:nvSpPr>
        <p:spPr>
          <a:xfrm>
            <a:off x="1694542" y="1942994"/>
            <a:ext cx="4071937" cy="743279"/>
          </a:xfrm>
          <a:prstGeom prst="homePlate">
            <a:avLst>
              <a:gd name="adj" fmla="val 50000"/>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700" b="0" i="0" u="none" strike="noStrike" cap="none">
                <a:solidFill>
                  <a:srgbClr val="073763"/>
                </a:solidFill>
                <a:latin typeface="Arial"/>
                <a:ea typeface="Arial"/>
                <a:cs typeface="Arial"/>
                <a:sym typeface="Arial"/>
              </a:rPr>
              <a:t>Khi nào hoàn vốn ?</a:t>
            </a:r>
            <a:endParaRPr/>
          </a:p>
        </p:txBody>
      </p:sp>
      <p:sp>
        <p:nvSpPr>
          <p:cNvPr id="4" name="Google Shape;263;p31">
            <a:extLst>
              <a:ext uri="{FF2B5EF4-FFF2-40B4-BE49-F238E27FC236}">
                <a16:creationId xmlns:a16="http://schemas.microsoft.com/office/drawing/2014/main" id="{FFE4954B-A13A-43EC-9E7A-6AB0CDA40816}"/>
              </a:ext>
            </a:extLst>
          </p:cNvPr>
          <p:cNvSpPr/>
          <p:nvPr/>
        </p:nvSpPr>
        <p:spPr>
          <a:xfrm>
            <a:off x="6392740" y="1909121"/>
            <a:ext cx="3643313" cy="805219"/>
          </a:xfrm>
          <a:prstGeom prst="roundRect">
            <a:avLst>
              <a:gd name="adj" fmla="val 16667"/>
            </a:avLst>
          </a:prstGeom>
          <a:solidFill>
            <a:srgbClr val="CC7900"/>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700" b="0" i="0" u="none" strike="noStrike" cap="none">
                <a:solidFill>
                  <a:srgbClr val="FFFFFF"/>
                </a:solidFill>
                <a:latin typeface="Arial"/>
                <a:ea typeface="Arial"/>
                <a:cs typeface="Arial"/>
                <a:sym typeface="Arial"/>
              </a:rPr>
              <a:t>Thời gian hoàn vốn giản đơn (Payback)</a:t>
            </a:r>
            <a:endParaRPr/>
          </a:p>
        </p:txBody>
      </p:sp>
      <p:sp>
        <p:nvSpPr>
          <p:cNvPr id="5" name="Google Shape;264;p31">
            <a:extLst>
              <a:ext uri="{FF2B5EF4-FFF2-40B4-BE49-F238E27FC236}">
                <a16:creationId xmlns:a16="http://schemas.microsoft.com/office/drawing/2014/main" id="{7E09B400-46FD-4EB8-97A9-68FACA42904F}"/>
              </a:ext>
            </a:extLst>
          </p:cNvPr>
          <p:cNvSpPr txBox="1">
            <a:spLocks/>
          </p:cNvSpPr>
          <p:nvPr/>
        </p:nvSpPr>
        <p:spPr>
          <a:xfrm>
            <a:off x="996821" y="3024262"/>
            <a:ext cx="9929327" cy="1366599"/>
          </a:xfrm>
          <a:prstGeom prst="rect">
            <a:avLst/>
          </a:prstGeom>
          <a:noFill/>
          <a:ln w="9525" cap="flat" cmpd="sng">
            <a:solidFill>
              <a:srgbClr val="07674D"/>
            </a:solidFill>
            <a:prstDash val="solid"/>
            <a:round/>
            <a:headEnd type="none" w="sm" len="sm"/>
            <a:tailEnd type="none" w="sm" len="sm"/>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buSzPts val="1800"/>
              <a:buFont typeface="Arial"/>
              <a:buChar char="•"/>
            </a:pPr>
            <a:r>
              <a:rPr lang="vi-VN" sz="1700">
                <a:solidFill>
                  <a:srgbClr val="002060"/>
                </a:solidFill>
                <a:latin typeface="Arial"/>
                <a:ea typeface="Arial"/>
                <a:cs typeface="Arial"/>
                <a:sym typeface="Arial"/>
              </a:rPr>
              <a:t>Thời hạn hoàn vốn – độ dài thời gian cần thiết để thu nhập từ dự án có thể bù đắp hay khôi phục lại được chi phí đầu tư dự án;</a:t>
            </a:r>
            <a:endParaRPr lang="vi-VN"/>
          </a:p>
          <a:p>
            <a:pPr marL="285750" indent="-285750" algn="just">
              <a:buSzPts val="1800"/>
              <a:buFont typeface="Arial"/>
              <a:buChar char="•"/>
            </a:pPr>
            <a:r>
              <a:rPr lang="vi-VN" sz="1700">
                <a:solidFill>
                  <a:srgbClr val="002060"/>
                </a:solidFill>
                <a:latin typeface="Arial"/>
                <a:ea typeface="Arial"/>
                <a:cs typeface="Arial"/>
                <a:sym typeface="Arial"/>
              </a:rPr>
              <a:t>Thời hạn hoàn vốn giản đơn: không tính giá trị theo thời gian của tiền;</a:t>
            </a:r>
            <a:endParaRPr lang="vi-VN"/>
          </a:p>
          <a:p>
            <a:pPr marL="285750" indent="-285750" algn="just">
              <a:buSzPts val="1800"/>
              <a:buFont typeface="Arial"/>
              <a:buChar char="•"/>
            </a:pPr>
            <a:r>
              <a:rPr lang="vi-VN" sz="1700">
                <a:solidFill>
                  <a:srgbClr val="002060"/>
                </a:solidFill>
                <a:latin typeface="Arial"/>
                <a:ea typeface="Arial"/>
                <a:cs typeface="Arial"/>
                <a:sym typeface="Arial"/>
              </a:rPr>
              <a:t>Thường chỉ áp dụng với các dự án có thời gian hoàn vốn ngắn (nhỏ hơn 3 năm).		                        </a:t>
            </a:r>
            <a:endParaRPr lang="vi-VN"/>
          </a:p>
        </p:txBody>
      </p:sp>
      <p:sp>
        <p:nvSpPr>
          <p:cNvPr id="6" name="Google Shape;265;p31">
            <a:extLst>
              <a:ext uri="{FF2B5EF4-FFF2-40B4-BE49-F238E27FC236}">
                <a16:creationId xmlns:a16="http://schemas.microsoft.com/office/drawing/2014/main" id="{AE7A5BE0-7F39-400A-A8B5-824B1031B63B}"/>
              </a:ext>
            </a:extLst>
          </p:cNvPr>
          <p:cNvSpPr txBox="1"/>
          <p:nvPr/>
        </p:nvSpPr>
        <p:spPr>
          <a:xfrm>
            <a:off x="2622055" y="5141457"/>
            <a:ext cx="1367064" cy="523180"/>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Thời gian hoàn vốn</a:t>
            </a:r>
            <a:endParaRPr sz="1400" b="0" i="0" u="none" strike="noStrike" cap="none">
              <a:solidFill>
                <a:schemeClr val="lt1"/>
              </a:solidFill>
              <a:latin typeface="Arial"/>
              <a:ea typeface="Arial"/>
              <a:cs typeface="Arial"/>
              <a:sym typeface="Arial"/>
            </a:endParaRPr>
          </a:p>
        </p:txBody>
      </p:sp>
      <p:sp>
        <p:nvSpPr>
          <p:cNvPr id="7" name="Google Shape;266;p31">
            <a:extLst>
              <a:ext uri="{FF2B5EF4-FFF2-40B4-BE49-F238E27FC236}">
                <a16:creationId xmlns:a16="http://schemas.microsoft.com/office/drawing/2014/main" id="{5C9D2BC8-37D6-4CB1-9B2B-62BE3FFAF81D}"/>
              </a:ext>
            </a:extLst>
          </p:cNvPr>
          <p:cNvSpPr txBox="1"/>
          <p:nvPr/>
        </p:nvSpPr>
        <p:spPr>
          <a:xfrm>
            <a:off x="5033673" y="4986213"/>
            <a:ext cx="1524000" cy="738623"/>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Số năm trước khi thu hồi hết vốn</a:t>
            </a:r>
            <a:endParaRPr sz="1400" b="0" i="0" u="none" strike="noStrike" cap="none">
              <a:solidFill>
                <a:schemeClr val="lt1"/>
              </a:solidFill>
              <a:latin typeface="Arial"/>
              <a:ea typeface="Arial"/>
              <a:cs typeface="Arial"/>
              <a:sym typeface="Arial"/>
            </a:endParaRPr>
          </a:p>
        </p:txBody>
      </p:sp>
      <p:sp>
        <p:nvSpPr>
          <p:cNvPr id="8" name="Google Shape;267;p31">
            <a:extLst>
              <a:ext uri="{FF2B5EF4-FFF2-40B4-BE49-F238E27FC236}">
                <a16:creationId xmlns:a16="http://schemas.microsoft.com/office/drawing/2014/main" id="{EDD7ED27-093C-4ABC-A5C9-5C34CCB84046}"/>
              </a:ext>
            </a:extLst>
          </p:cNvPr>
          <p:cNvSpPr txBox="1"/>
          <p:nvPr/>
        </p:nvSpPr>
        <p:spPr>
          <a:xfrm>
            <a:off x="7279718" y="4979985"/>
            <a:ext cx="2530203" cy="738623"/>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Chi phí còn lại chưa thu hồi</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Dòng tiền vào trong năm</a:t>
            </a:r>
            <a:endParaRPr sz="1400" b="0" i="0" u="none" strike="noStrike" cap="none">
              <a:solidFill>
                <a:schemeClr val="lt1"/>
              </a:solidFill>
              <a:latin typeface="Arial"/>
              <a:ea typeface="Arial"/>
              <a:cs typeface="Arial"/>
              <a:sym typeface="Arial"/>
            </a:endParaRPr>
          </a:p>
        </p:txBody>
      </p:sp>
      <p:sp>
        <p:nvSpPr>
          <p:cNvPr id="9" name="Google Shape;268;p31">
            <a:extLst>
              <a:ext uri="{FF2B5EF4-FFF2-40B4-BE49-F238E27FC236}">
                <a16:creationId xmlns:a16="http://schemas.microsoft.com/office/drawing/2014/main" id="{A7C5CF52-658C-4027-B8D7-0F7B28BF3D18}"/>
              </a:ext>
            </a:extLst>
          </p:cNvPr>
          <p:cNvSpPr txBox="1"/>
          <p:nvPr/>
        </p:nvSpPr>
        <p:spPr>
          <a:xfrm>
            <a:off x="4269422" y="5218381"/>
            <a:ext cx="45720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a:t>
            </a:r>
            <a:endParaRPr sz="1800" b="0" i="0" u="none" strike="noStrike" cap="none">
              <a:solidFill>
                <a:schemeClr val="dk1"/>
              </a:solidFill>
              <a:latin typeface="Arial"/>
              <a:ea typeface="Arial"/>
              <a:cs typeface="Arial"/>
              <a:sym typeface="Arial"/>
            </a:endParaRPr>
          </a:p>
        </p:txBody>
      </p:sp>
      <p:sp>
        <p:nvSpPr>
          <p:cNvPr id="10" name="Google Shape;269;p31">
            <a:extLst>
              <a:ext uri="{FF2B5EF4-FFF2-40B4-BE49-F238E27FC236}">
                <a16:creationId xmlns:a16="http://schemas.microsoft.com/office/drawing/2014/main" id="{826A06DE-D0F8-47C5-B82F-70703C86F53A}"/>
              </a:ext>
            </a:extLst>
          </p:cNvPr>
          <p:cNvSpPr txBox="1"/>
          <p:nvPr/>
        </p:nvSpPr>
        <p:spPr>
          <a:xfrm>
            <a:off x="6690095" y="5231928"/>
            <a:ext cx="45720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a:t>
            </a:r>
            <a:endParaRPr sz="18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276623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2BA4B1B8-6C81-4F6A-868E-D3A8BA591070}"/>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TÀI CHÍNH</a:t>
            </a:r>
            <a:endParaRPr lang="vi-VN" sz="3000" b="1">
              <a:solidFill>
                <a:schemeClr val="bg1"/>
              </a:solidFill>
              <a:latin typeface="Arial "/>
            </a:endParaRPr>
          </a:p>
        </p:txBody>
      </p:sp>
      <p:sp>
        <p:nvSpPr>
          <p:cNvPr id="3" name="Google Shape;275;p32">
            <a:extLst>
              <a:ext uri="{FF2B5EF4-FFF2-40B4-BE49-F238E27FC236}">
                <a16:creationId xmlns:a16="http://schemas.microsoft.com/office/drawing/2014/main" id="{4D2331C6-2070-47A5-879D-713797F7A539}"/>
              </a:ext>
            </a:extLst>
          </p:cNvPr>
          <p:cNvSpPr/>
          <p:nvPr/>
        </p:nvSpPr>
        <p:spPr>
          <a:xfrm>
            <a:off x="1390389" y="1950299"/>
            <a:ext cx="4071937" cy="743279"/>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rgbClr val="073763"/>
                </a:solidFill>
                <a:latin typeface="Arial"/>
                <a:ea typeface="Arial"/>
                <a:cs typeface="Arial"/>
                <a:sym typeface="Arial"/>
              </a:rPr>
              <a:t>Khi nào hoàn vốn ?</a:t>
            </a:r>
            <a:endParaRPr sz="1600"/>
          </a:p>
        </p:txBody>
      </p:sp>
      <p:sp>
        <p:nvSpPr>
          <p:cNvPr id="4" name="Google Shape;276;p32">
            <a:extLst>
              <a:ext uri="{FF2B5EF4-FFF2-40B4-BE49-F238E27FC236}">
                <a16:creationId xmlns:a16="http://schemas.microsoft.com/office/drawing/2014/main" id="{73226621-8A3A-4561-AA82-55BB0BFEFA5C}"/>
              </a:ext>
            </a:extLst>
          </p:cNvPr>
          <p:cNvSpPr/>
          <p:nvPr/>
        </p:nvSpPr>
        <p:spPr>
          <a:xfrm>
            <a:off x="6580386" y="1872351"/>
            <a:ext cx="3643313" cy="805219"/>
          </a:xfrm>
          <a:prstGeom prst="roundRect">
            <a:avLst>
              <a:gd name="adj" fmla="val 16667"/>
            </a:avLst>
          </a:prstGeom>
          <a:solidFill>
            <a:srgbClr val="CC7900"/>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rgbClr val="FFFFFF"/>
                </a:solidFill>
                <a:latin typeface="Arial"/>
                <a:ea typeface="Arial"/>
                <a:cs typeface="Arial"/>
                <a:sym typeface="Arial"/>
              </a:rPr>
              <a:t>Thời gian hoàn vốn giản đơn (Payback)</a:t>
            </a:r>
            <a:endParaRPr sz="1600"/>
          </a:p>
        </p:txBody>
      </p:sp>
      <p:graphicFrame>
        <p:nvGraphicFramePr>
          <p:cNvPr id="5" name="Google Shape;277;p32">
            <a:extLst>
              <a:ext uri="{FF2B5EF4-FFF2-40B4-BE49-F238E27FC236}">
                <a16:creationId xmlns:a16="http://schemas.microsoft.com/office/drawing/2014/main" id="{EEAA973C-8927-495E-886C-EB7C0B8C8166}"/>
              </a:ext>
            </a:extLst>
          </p:cNvPr>
          <p:cNvGraphicFramePr/>
          <p:nvPr>
            <p:extLst>
              <p:ext uri="{D42A27DB-BD31-4B8C-83A1-F6EECF244321}">
                <p14:modId xmlns:p14="http://schemas.microsoft.com/office/powerpoint/2010/main" val="2740026142"/>
              </p:ext>
            </p:extLst>
          </p:nvPr>
        </p:nvGraphicFramePr>
        <p:xfrm>
          <a:off x="1320814" y="3041781"/>
          <a:ext cx="3429827" cy="2843090"/>
        </p:xfrm>
        <a:graphic>
          <a:graphicData uri="http://schemas.openxmlformats.org/drawingml/2006/table">
            <a:tbl>
              <a:tblPr>
                <a:noFill/>
              </a:tblPr>
              <a:tblGrid>
                <a:gridCol w="716708">
                  <a:extLst>
                    <a:ext uri="{9D8B030D-6E8A-4147-A177-3AD203B41FA5}">
                      <a16:colId xmlns:a16="http://schemas.microsoft.com/office/drawing/2014/main" val="20000"/>
                    </a:ext>
                  </a:extLst>
                </a:gridCol>
                <a:gridCol w="1421295">
                  <a:extLst>
                    <a:ext uri="{9D8B030D-6E8A-4147-A177-3AD203B41FA5}">
                      <a16:colId xmlns:a16="http://schemas.microsoft.com/office/drawing/2014/main" val="20001"/>
                    </a:ext>
                  </a:extLst>
                </a:gridCol>
                <a:gridCol w="1291824">
                  <a:extLst>
                    <a:ext uri="{9D8B030D-6E8A-4147-A177-3AD203B41FA5}">
                      <a16:colId xmlns:a16="http://schemas.microsoft.com/office/drawing/2014/main" val="20002"/>
                    </a:ext>
                  </a:extLst>
                </a:gridCol>
              </a:tblGrid>
              <a:tr h="228600">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 </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1" i="0" u="none" strike="noStrike" cap="none">
                          <a:solidFill>
                            <a:srgbClr val="073763"/>
                          </a:solidFill>
                          <a:latin typeface="Arial"/>
                          <a:ea typeface="Arial"/>
                          <a:cs typeface="Arial"/>
                          <a:sym typeface="Arial"/>
                        </a:rPr>
                        <a:t>Dòng tiền dự án</a:t>
                      </a:r>
                      <a:endParaRPr sz="1600" b="1"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Năm</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Dự án A</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Dự án B</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0</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($1,000)</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($1,000)</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500</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100</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2</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400</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300</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3</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300</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400</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4</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100</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600</a:t>
                      </a:r>
                      <a:endParaRPr sz="1600"/>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graphicFrame>
        <p:nvGraphicFramePr>
          <p:cNvPr id="6" name="Google Shape;278;p32">
            <a:extLst>
              <a:ext uri="{FF2B5EF4-FFF2-40B4-BE49-F238E27FC236}">
                <a16:creationId xmlns:a16="http://schemas.microsoft.com/office/drawing/2014/main" id="{5B4EDFDA-2C44-40A5-920A-4AC7D1B9F026}"/>
              </a:ext>
            </a:extLst>
          </p:cNvPr>
          <p:cNvGraphicFramePr/>
          <p:nvPr>
            <p:extLst>
              <p:ext uri="{D42A27DB-BD31-4B8C-83A1-F6EECF244321}">
                <p14:modId xmlns:p14="http://schemas.microsoft.com/office/powerpoint/2010/main" val="2234773239"/>
              </p:ext>
            </p:extLst>
          </p:nvPr>
        </p:nvGraphicFramePr>
        <p:xfrm>
          <a:off x="4940479" y="3207983"/>
          <a:ext cx="6480875" cy="2681920"/>
        </p:xfrm>
        <a:graphic>
          <a:graphicData uri="http://schemas.openxmlformats.org/drawingml/2006/table">
            <a:tbl>
              <a:tblPr>
                <a:noFill/>
              </a:tblPr>
              <a:tblGrid>
                <a:gridCol w="2024675">
                  <a:extLst>
                    <a:ext uri="{9D8B030D-6E8A-4147-A177-3AD203B41FA5}">
                      <a16:colId xmlns:a16="http://schemas.microsoft.com/office/drawing/2014/main" val="20000"/>
                    </a:ext>
                  </a:extLst>
                </a:gridCol>
                <a:gridCol w="783750">
                  <a:extLst>
                    <a:ext uri="{9D8B030D-6E8A-4147-A177-3AD203B41FA5}">
                      <a16:colId xmlns:a16="http://schemas.microsoft.com/office/drawing/2014/main" val="20001"/>
                    </a:ext>
                  </a:extLst>
                </a:gridCol>
                <a:gridCol w="783750">
                  <a:extLst>
                    <a:ext uri="{9D8B030D-6E8A-4147-A177-3AD203B41FA5}">
                      <a16:colId xmlns:a16="http://schemas.microsoft.com/office/drawing/2014/main" val="20002"/>
                    </a:ext>
                  </a:extLst>
                </a:gridCol>
                <a:gridCol w="718450">
                  <a:extLst>
                    <a:ext uri="{9D8B030D-6E8A-4147-A177-3AD203B41FA5}">
                      <a16:colId xmlns:a16="http://schemas.microsoft.com/office/drawing/2014/main" val="20003"/>
                    </a:ext>
                  </a:extLst>
                </a:gridCol>
                <a:gridCol w="783750">
                  <a:extLst>
                    <a:ext uri="{9D8B030D-6E8A-4147-A177-3AD203B41FA5}">
                      <a16:colId xmlns:a16="http://schemas.microsoft.com/office/drawing/2014/main" val="20004"/>
                    </a:ext>
                  </a:extLst>
                </a:gridCol>
                <a:gridCol w="718450">
                  <a:extLst>
                    <a:ext uri="{9D8B030D-6E8A-4147-A177-3AD203B41FA5}">
                      <a16:colId xmlns:a16="http://schemas.microsoft.com/office/drawing/2014/main" val="20005"/>
                    </a:ext>
                  </a:extLst>
                </a:gridCol>
                <a:gridCol w="668050">
                  <a:extLst>
                    <a:ext uri="{9D8B030D-6E8A-4147-A177-3AD203B41FA5}">
                      <a16:colId xmlns:a16="http://schemas.microsoft.com/office/drawing/2014/main" val="20006"/>
                    </a:ext>
                  </a:extLst>
                </a:gridCol>
              </a:tblGrid>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1" i="0" u="none" strike="noStrike" cap="none">
                          <a:solidFill>
                            <a:srgbClr val="073763"/>
                          </a:solidFill>
                          <a:latin typeface="Arial"/>
                          <a:ea typeface="Arial"/>
                          <a:cs typeface="Arial"/>
                          <a:sym typeface="Arial"/>
                        </a:rPr>
                        <a:t>Dự án A</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 </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 </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 </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 </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 </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 </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 </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Năm</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2</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3</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4</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Dòng tiền</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rgbClr val="073763"/>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-1000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500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400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300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Dòng tiền tích luỹ</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rgbClr val="073763"/>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-1000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-500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200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300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1" i="0" u="none" strike="noStrike" cap="none">
                          <a:solidFill>
                            <a:srgbClr val="073763"/>
                          </a:solidFill>
                          <a:latin typeface="Arial"/>
                          <a:ea typeface="Arial"/>
                          <a:cs typeface="Arial"/>
                          <a:sym typeface="Arial"/>
                        </a:rPr>
                        <a:t>Dự án B</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rgbClr val="073763"/>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rgbClr val="073763"/>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rgbClr val="073763"/>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rgbClr val="073763"/>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rgbClr val="073763"/>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 </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 </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Năm</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2</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3</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4</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Dòng tiền</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rgbClr val="073763"/>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-1000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300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400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600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Dòng tiền tích luỹ</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 </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-1000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-900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-600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-200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rgbClr val="073763"/>
                          </a:solidFill>
                          <a:latin typeface="Arial"/>
                          <a:ea typeface="Arial"/>
                          <a:cs typeface="Arial"/>
                          <a:sym typeface="Arial"/>
                        </a:rPr>
                        <a:t>400</a:t>
                      </a:r>
                      <a:endParaRPr sz="16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7" name="Google Shape;279;p32">
            <a:extLst>
              <a:ext uri="{FF2B5EF4-FFF2-40B4-BE49-F238E27FC236}">
                <a16:creationId xmlns:a16="http://schemas.microsoft.com/office/drawing/2014/main" id="{24D7BACA-6F1A-46E2-A1A8-9B83085FFF32}"/>
              </a:ext>
            </a:extLst>
          </p:cNvPr>
          <p:cNvSpPr/>
          <p:nvPr/>
        </p:nvSpPr>
        <p:spPr>
          <a:xfrm>
            <a:off x="4940479" y="2897146"/>
            <a:ext cx="6470041" cy="28927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None/>
            </a:pPr>
            <a:r>
              <a:rPr lang="en-US" sz="1600" b="0" i="1" u="none" strike="noStrike" cap="none">
                <a:solidFill>
                  <a:srgbClr val="073763"/>
                </a:solidFill>
                <a:latin typeface="Arial"/>
                <a:ea typeface="Arial"/>
                <a:cs typeface="Arial"/>
                <a:sym typeface="Arial"/>
              </a:rPr>
              <a:t>Cho 2 dự án A và B có dòng tiền được cho trong bảng dưới đây: </a:t>
            </a:r>
            <a:endParaRPr sz="1600" b="0" i="1" u="none" strike="noStrike" cap="none">
              <a:solidFill>
                <a:srgbClr val="073763"/>
              </a:solidFill>
              <a:latin typeface="Arial"/>
              <a:ea typeface="Arial"/>
              <a:cs typeface="Arial"/>
              <a:sym typeface="Arial"/>
            </a:endParaRPr>
          </a:p>
        </p:txBody>
      </p:sp>
      <p:sp>
        <p:nvSpPr>
          <p:cNvPr id="8" name="Google Shape;280;p32">
            <a:extLst>
              <a:ext uri="{FF2B5EF4-FFF2-40B4-BE49-F238E27FC236}">
                <a16:creationId xmlns:a16="http://schemas.microsoft.com/office/drawing/2014/main" id="{7C688D0C-CDC0-41F9-B5C2-68ECC8C39465}"/>
              </a:ext>
            </a:extLst>
          </p:cNvPr>
          <p:cNvSpPr txBox="1"/>
          <p:nvPr/>
        </p:nvSpPr>
        <p:spPr>
          <a:xfrm>
            <a:off x="4910004" y="5911470"/>
            <a:ext cx="6530990" cy="646113"/>
          </a:xfrm>
          <a:prstGeom prst="rect">
            <a:avLst/>
          </a:prstGeom>
          <a:solidFill>
            <a:schemeClr val="bg1"/>
          </a:solidFill>
          <a:ln>
            <a:noFill/>
          </a:ln>
        </p:spPr>
        <p:txBody>
          <a:bodyPr spcFirstLastPara="1" wrap="square" lIns="91425" tIns="45700" rIns="91425" bIns="45700" anchor="t" anchorCtr="0">
            <a:noAutofit/>
          </a:bodyPr>
          <a:lstStyle/>
          <a:p>
            <a:pPr marL="457200" marR="0" lvl="0" indent="-228600" algn="r" rtl="0">
              <a:lnSpc>
                <a:spcPct val="80000"/>
              </a:lnSpc>
              <a:spcBef>
                <a:spcPts val="1000"/>
              </a:spcBef>
              <a:spcAft>
                <a:spcPts val="0"/>
              </a:spcAft>
              <a:buClr>
                <a:schemeClr val="dk1"/>
              </a:buClr>
              <a:buSzPts val="1800"/>
              <a:buFont typeface="Arial"/>
              <a:buNone/>
            </a:pPr>
            <a:r>
              <a:rPr lang="en-US" sz="1600" b="1" i="1" u="none" strike="noStrike" cap="none">
                <a:solidFill>
                  <a:srgbClr val="004E6C"/>
                </a:solidFill>
                <a:latin typeface="Arial"/>
                <a:ea typeface="Arial"/>
                <a:cs typeface="Arial"/>
                <a:sym typeface="Arial"/>
              </a:rPr>
              <a:t>Thời hạn hoàn vốn A = 2.0 + 100/300 = 2,33 năm</a:t>
            </a:r>
            <a:endParaRPr sz="1600" b="1" i="1" u="none" strike="noStrike" cap="none">
              <a:solidFill>
                <a:srgbClr val="004E6C"/>
              </a:solidFill>
              <a:latin typeface="Arial"/>
              <a:ea typeface="Arial"/>
              <a:cs typeface="Arial"/>
              <a:sym typeface="Arial"/>
            </a:endParaRPr>
          </a:p>
          <a:p>
            <a:pPr marL="457200" marR="0" lvl="0" indent="-228600" algn="r" rtl="0">
              <a:lnSpc>
                <a:spcPct val="80000"/>
              </a:lnSpc>
              <a:spcBef>
                <a:spcPts val="1000"/>
              </a:spcBef>
              <a:spcAft>
                <a:spcPts val="0"/>
              </a:spcAft>
              <a:buClr>
                <a:schemeClr val="dk1"/>
              </a:buClr>
              <a:buSzPts val="1800"/>
              <a:buFont typeface="Arial"/>
              <a:buNone/>
            </a:pPr>
            <a:r>
              <a:rPr lang="en-US" sz="1600" b="1" i="1" u="none" strike="noStrike" cap="none">
                <a:solidFill>
                  <a:srgbClr val="004E6C"/>
                </a:solidFill>
                <a:latin typeface="Arial"/>
                <a:ea typeface="Arial"/>
                <a:cs typeface="Arial"/>
                <a:sym typeface="Arial"/>
              </a:rPr>
              <a:t>Thời hạn hoàn vốn B = 3.0 + 200/600 = 3,33 năm</a:t>
            </a:r>
            <a:endParaRPr sz="1600" b="1" i="1" u="none" strike="noStrike" cap="none">
              <a:solidFill>
                <a:srgbClr val="004E6C"/>
              </a:solidFill>
              <a:latin typeface="Arial"/>
              <a:ea typeface="Arial"/>
              <a:cs typeface="Arial"/>
              <a:sym typeface="Arial"/>
            </a:endParaRPr>
          </a:p>
        </p:txBody>
      </p:sp>
    </p:spTree>
    <p:extLst>
      <p:ext uri="{BB962C8B-B14F-4D97-AF65-F5344CB8AC3E}">
        <p14:creationId xmlns:p14="http://schemas.microsoft.com/office/powerpoint/2010/main" val="4028593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51EC56E4-10AD-49AF-A1EA-0B2F2FAD8421}"/>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CHỈ TIÊU TÀI CHÍNH</a:t>
            </a:r>
            <a:endParaRPr lang="vi-VN" sz="3000" b="1">
              <a:solidFill>
                <a:schemeClr val="bg1"/>
              </a:solidFill>
              <a:latin typeface="Arial "/>
            </a:endParaRPr>
          </a:p>
        </p:txBody>
      </p:sp>
      <p:sp>
        <p:nvSpPr>
          <p:cNvPr id="3" name="Google Shape;286;p33">
            <a:extLst>
              <a:ext uri="{FF2B5EF4-FFF2-40B4-BE49-F238E27FC236}">
                <a16:creationId xmlns:a16="http://schemas.microsoft.com/office/drawing/2014/main" id="{A22F0015-0B9F-4CEE-B108-71EBA7006143}"/>
              </a:ext>
            </a:extLst>
          </p:cNvPr>
          <p:cNvSpPr/>
          <p:nvPr/>
        </p:nvSpPr>
        <p:spPr>
          <a:xfrm>
            <a:off x="2033200" y="1899472"/>
            <a:ext cx="4071937" cy="612458"/>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chemeClr val="dk1"/>
                </a:solidFill>
                <a:latin typeface="Arial "/>
                <a:ea typeface="Arial"/>
                <a:cs typeface="Arial"/>
                <a:sym typeface="Arial"/>
              </a:rPr>
              <a:t>Tổng giá trị mang lại ?</a:t>
            </a:r>
            <a:endParaRPr sz="1400">
              <a:latin typeface="Arial "/>
            </a:endParaRPr>
          </a:p>
        </p:txBody>
      </p:sp>
      <p:sp>
        <p:nvSpPr>
          <p:cNvPr id="4" name="Google Shape;287;p33">
            <a:extLst>
              <a:ext uri="{FF2B5EF4-FFF2-40B4-BE49-F238E27FC236}">
                <a16:creationId xmlns:a16="http://schemas.microsoft.com/office/drawing/2014/main" id="{99DD87E0-A854-4299-9127-8FAE9C1D4CC7}"/>
              </a:ext>
            </a:extLst>
          </p:cNvPr>
          <p:cNvSpPr/>
          <p:nvPr/>
        </p:nvSpPr>
        <p:spPr>
          <a:xfrm>
            <a:off x="6619115" y="1853453"/>
            <a:ext cx="3643313" cy="663496"/>
          </a:xfrm>
          <a:prstGeom prst="roundRect">
            <a:avLst>
              <a:gd name="adj" fmla="val 16667"/>
            </a:avLst>
          </a:prstGeom>
          <a:solidFill>
            <a:srgbClr val="C00000"/>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rgbClr val="FFFFFF"/>
                </a:solidFill>
                <a:latin typeface="Arial "/>
                <a:ea typeface="Arial"/>
                <a:cs typeface="Arial"/>
                <a:sym typeface="Arial"/>
              </a:rPr>
              <a:t>Giá trị hiện tại thuần (NPV)</a:t>
            </a:r>
            <a:endParaRPr sz="1400">
              <a:latin typeface="Arial "/>
            </a:endParaRPr>
          </a:p>
        </p:txBody>
      </p:sp>
      <p:sp>
        <p:nvSpPr>
          <p:cNvPr id="5" name="Google Shape;288;p33">
            <a:extLst>
              <a:ext uri="{FF2B5EF4-FFF2-40B4-BE49-F238E27FC236}">
                <a16:creationId xmlns:a16="http://schemas.microsoft.com/office/drawing/2014/main" id="{938D790B-B484-4742-B3A7-41C38D0E3961}"/>
              </a:ext>
            </a:extLst>
          </p:cNvPr>
          <p:cNvSpPr txBox="1"/>
          <p:nvPr/>
        </p:nvSpPr>
        <p:spPr>
          <a:xfrm>
            <a:off x="7974105" y="2751441"/>
            <a:ext cx="2857500" cy="16430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chemeClr val="lt2"/>
              </a:buClr>
              <a:buSzPts val="1122"/>
              <a:buFont typeface="Arial"/>
              <a:buNone/>
            </a:pPr>
            <a:r>
              <a:rPr lang="en-US" sz="1400" b="1" i="0" u="none" strike="noStrike" cap="none">
                <a:solidFill>
                  <a:srgbClr val="00B050"/>
                </a:solidFill>
                <a:latin typeface="Arial "/>
                <a:ea typeface="Arial"/>
                <a:cs typeface="Arial"/>
                <a:sym typeface="Arial"/>
              </a:rPr>
              <a:t>B</a:t>
            </a:r>
            <a:r>
              <a:rPr lang="en-US" sz="1400" b="1" i="0" u="none" strike="noStrike" cap="none" baseline="-25000">
                <a:solidFill>
                  <a:srgbClr val="00B050"/>
                </a:solidFill>
                <a:latin typeface="Arial "/>
                <a:ea typeface="Arial"/>
                <a:cs typeface="Arial"/>
                <a:sym typeface="Arial"/>
              </a:rPr>
              <a:t>t</a:t>
            </a:r>
            <a:r>
              <a:rPr lang="en-US" sz="1400" b="0" i="0" u="none" strike="noStrike" cap="none">
                <a:solidFill>
                  <a:srgbClr val="00B050"/>
                </a:solidFill>
                <a:latin typeface="Arial "/>
                <a:ea typeface="Arial"/>
                <a:cs typeface="Arial"/>
                <a:sym typeface="Arial"/>
              </a:rPr>
              <a:t>: </a:t>
            </a:r>
            <a:r>
              <a:rPr lang="en-US" sz="1400" b="0" i="0" u="none" strike="noStrike" cap="none">
                <a:solidFill>
                  <a:srgbClr val="073763"/>
                </a:solidFill>
                <a:latin typeface="Arial "/>
                <a:ea typeface="Arial"/>
                <a:cs typeface="Arial"/>
                <a:sym typeface="Arial"/>
              </a:rPr>
              <a:t>Lợi ích hằng năm</a:t>
            </a:r>
            <a:endParaRPr sz="1400">
              <a:latin typeface="Arial "/>
            </a:endParaRPr>
          </a:p>
          <a:p>
            <a:pPr marL="342900" marR="0" lvl="0" indent="-342900" algn="l" rtl="0">
              <a:lnSpc>
                <a:spcPct val="150000"/>
              </a:lnSpc>
              <a:spcBef>
                <a:spcPts val="340"/>
              </a:spcBef>
              <a:spcAft>
                <a:spcPts val="0"/>
              </a:spcAft>
              <a:buClr>
                <a:schemeClr val="lt2"/>
              </a:buClr>
              <a:buSzPts val="1122"/>
              <a:buFont typeface="Arial"/>
              <a:buNone/>
            </a:pPr>
            <a:r>
              <a:rPr lang="en-US" sz="1400" b="1" i="0" u="none" strike="noStrike" cap="none">
                <a:solidFill>
                  <a:srgbClr val="FF0000"/>
                </a:solidFill>
                <a:latin typeface="Arial "/>
                <a:ea typeface="Arial"/>
                <a:cs typeface="Arial"/>
                <a:sym typeface="Arial"/>
              </a:rPr>
              <a:t>C</a:t>
            </a:r>
            <a:r>
              <a:rPr lang="en-US" sz="1400" b="1" i="0" u="none" strike="noStrike" cap="none" baseline="-25000">
                <a:solidFill>
                  <a:srgbClr val="FF0000"/>
                </a:solidFill>
                <a:latin typeface="Arial "/>
                <a:ea typeface="Arial"/>
                <a:cs typeface="Arial"/>
                <a:sym typeface="Arial"/>
              </a:rPr>
              <a:t>t</a:t>
            </a:r>
            <a:r>
              <a:rPr lang="en-US" sz="1400" b="0" i="0" u="none" strike="noStrike" cap="none">
                <a:solidFill>
                  <a:srgbClr val="FF0000"/>
                </a:solidFill>
                <a:latin typeface="Arial "/>
                <a:ea typeface="Arial"/>
                <a:cs typeface="Arial"/>
                <a:sym typeface="Arial"/>
              </a:rPr>
              <a:t>: </a:t>
            </a:r>
            <a:r>
              <a:rPr lang="en-US" sz="1400" b="0" i="0" u="none" strike="noStrike" cap="none">
                <a:solidFill>
                  <a:srgbClr val="073763"/>
                </a:solidFill>
                <a:latin typeface="Arial "/>
                <a:ea typeface="Arial"/>
                <a:cs typeface="Arial"/>
                <a:sym typeface="Arial"/>
              </a:rPr>
              <a:t>Chi phí hằng năm</a:t>
            </a:r>
            <a:endParaRPr sz="1400">
              <a:latin typeface="Arial "/>
            </a:endParaRPr>
          </a:p>
          <a:p>
            <a:pPr marL="342900" marR="0" lvl="0" indent="-342900" algn="l" rtl="0">
              <a:lnSpc>
                <a:spcPct val="150000"/>
              </a:lnSpc>
              <a:spcBef>
                <a:spcPts val="340"/>
              </a:spcBef>
              <a:spcAft>
                <a:spcPts val="0"/>
              </a:spcAft>
              <a:buClr>
                <a:schemeClr val="lt2"/>
              </a:buClr>
              <a:buSzPts val="1122"/>
              <a:buFont typeface="Arial"/>
              <a:buNone/>
            </a:pPr>
            <a:r>
              <a:rPr lang="en-US" sz="1400" b="1" i="1" u="none" strike="noStrike" cap="none">
                <a:solidFill>
                  <a:srgbClr val="073763"/>
                </a:solidFill>
                <a:latin typeface="Arial "/>
                <a:ea typeface="Arial"/>
                <a:cs typeface="Arial"/>
                <a:sym typeface="Arial"/>
              </a:rPr>
              <a:t>i</a:t>
            </a:r>
            <a:r>
              <a:rPr lang="en-US" sz="1400" b="1" i="0" u="none" strike="noStrike" cap="none">
                <a:solidFill>
                  <a:srgbClr val="073763"/>
                </a:solidFill>
                <a:latin typeface="Arial "/>
                <a:ea typeface="Arial"/>
                <a:cs typeface="Arial"/>
                <a:sym typeface="Arial"/>
              </a:rPr>
              <a:t> </a:t>
            </a:r>
            <a:r>
              <a:rPr lang="en-US" sz="1400" b="0" i="0" u="none" strike="noStrike" cap="none">
                <a:solidFill>
                  <a:srgbClr val="073763"/>
                </a:solidFill>
                <a:latin typeface="Arial "/>
                <a:ea typeface="Arial"/>
                <a:cs typeface="Arial"/>
                <a:sym typeface="Arial"/>
              </a:rPr>
              <a:t>: Tỷ suất chiết khấu </a:t>
            </a:r>
            <a:endParaRPr sz="1400">
              <a:latin typeface="Arial "/>
            </a:endParaRPr>
          </a:p>
          <a:p>
            <a:pPr marL="342900" marR="0" lvl="0" indent="-342900" algn="l" rtl="0">
              <a:lnSpc>
                <a:spcPct val="150000"/>
              </a:lnSpc>
              <a:spcBef>
                <a:spcPts val="340"/>
              </a:spcBef>
              <a:spcAft>
                <a:spcPts val="0"/>
              </a:spcAft>
              <a:buClr>
                <a:schemeClr val="lt2"/>
              </a:buClr>
              <a:buSzPts val="1122"/>
              <a:buFont typeface="Arial"/>
              <a:buNone/>
            </a:pPr>
            <a:endParaRPr sz="1400" b="0" i="0" u="none" strike="noStrike" cap="none">
              <a:solidFill>
                <a:srgbClr val="073763"/>
              </a:solidFill>
              <a:latin typeface="Arial "/>
              <a:ea typeface="Arial"/>
              <a:cs typeface="Arial"/>
              <a:sym typeface="Arial"/>
            </a:endParaRPr>
          </a:p>
        </p:txBody>
      </p:sp>
      <p:grpSp>
        <p:nvGrpSpPr>
          <p:cNvPr id="6" name="Google Shape;289;p33">
            <a:extLst>
              <a:ext uri="{FF2B5EF4-FFF2-40B4-BE49-F238E27FC236}">
                <a16:creationId xmlns:a16="http://schemas.microsoft.com/office/drawing/2014/main" id="{9AB43F03-9AC1-4800-A4E0-33E0E5A6C6E8}"/>
              </a:ext>
            </a:extLst>
          </p:cNvPr>
          <p:cNvGrpSpPr/>
          <p:nvPr/>
        </p:nvGrpSpPr>
        <p:grpSpPr>
          <a:xfrm>
            <a:off x="1079116" y="2733009"/>
            <a:ext cx="6499422" cy="1700532"/>
            <a:chOff x="304799" y="976314"/>
            <a:chExt cx="5592513" cy="2071687"/>
          </a:xfrm>
        </p:grpSpPr>
        <p:grpSp>
          <p:nvGrpSpPr>
            <p:cNvPr id="7" name="Google Shape;290;p33">
              <a:extLst>
                <a:ext uri="{FF2B5EF4-FFF2-40B4-BE49-F238E27FC236}">
                  <a16:creationId xmlns:a16="http://schemas.microsoft.com/office/drawing/2014/main" id="{0FDA9365-E092-4639-B407-713ED43153FF}"/>
                </a:ext>
              </a:extLst>
            </p:cNvPr>
            <p:cNvGrpSpPr/>
            <p:nvPr/>
          </p:nvGrpSpPr>
          <p:grpSpPr>
            <a:xfrm>
              <a:off x="304799" y="976314"/>
              <a:ext cx="5592513" cy="2071687"/>
              <a:chOff x="357157" y="1357298"/>
              <a:chExt cx="5540876" cy="2071753"/>
            </a:xfrm>
          </p:grpSpPr>
          <p:grpSp>
            <p:nvGrpSpPr>
              <p:cNvPr id="13" name="Google Shape;291;p33">
                <a:extLst>
                  <a:ext uri="{FF2B5EF4-FFF2-40B4-BE49-F238E27FC236}">
                    <a16:creationId xmlns:a16="http://schemas.microsoft.com/office/drawing/2014/main" id="{D3570241-6FF2-404C-8793-CA9BB37C695E}"/>
                  </a:ext>
                </a:extLst>
              </p:cNvPr>
              <p:cNvGrpSpPr/>
              <p:nvPr/>
            </p:nvGrpSpPr>
            <p:grpSpPr>
              <a:xfrm>
                <a:off x="357157" y="1643057"/>
                <a:ext cx="5286609" cy="1785994"/>
                <a:chOff x="2732880" y="2486032"/>
                <a:chExt cx="3687107" cy="1671989"/>
              </a:xfrm>
            </p:grpSpPr>
            <p:cxnSp>
              <p:nvCxnSpPr>
                <p:cNvPr id="19" name="Google Shape;292;p33">
                  <a:extLst>
                    <a:ext uri="{FF2B5EF4-FFF2-40B4-BE49-F238E27FC236}">
                      <a16:creationId xmlns:a16="http://schemas.microsoft.com/office/drawing/2014/main" id="{D150D933-1EDA-4EDE-8385-D4B33AE49AC1}"/>
                    </a:ext>
                  </a:extLst>
                </p:cNvPr>
                <p:cNvCxnSpPr/>
                <p:nvPr/>
              </p:nvCxnSpPr>
              <p:spPr>
                <a:xfrm>
                  <a:off x="2742660" y="3065656"/>
                  <a:ext cx="1839749" cy="0"/>
                </a:xfrm>
                <a:prstGeom prst="straightConnector1">
                  <a:avLst/>
                </a:prstGeom>
                <a:noFill/>
                <a:ln w="25400" cap="flat" cmpd="sng">
                  <a:solidFill>
                    <a:srgbClr val="003399"/>
                  </a:solidFill>
                  <a:prstDash val="solid"/>
                  <a:round/>
                  <a:headEnd type="none" w="sm" len="sm"/>
                  <a:tailEnd type="none" w="sm" len="sm"/>
                </a:ln>
              </p:spPr>
            </p:cxnSp>
            <p:cxnSp>
              <p:nvCxnSpPr>
                <p:cNvPr id="20" name="Google Shape;293;p33">
                  <a:extLst>
                    <a:ext uri="{FF2B5EF4-FFF2-40B4-BE49-F238E27FC236}">
                      <a16:creationId xmlns:a16="http://schemas.microsoft.com/office/drawing/2014/main" id="{1BEE7CBE-0A4F-4759-98E7-F13A1F7709F3}"/>
                    </a:ext>
                  </a:extLst>
                </p:cNvPr>
                <p:cNvCxnSpPr/>
                <p:nvPr/>
              </p:nvCxnSpPr>
              <p:spPr>
                <a:xfrm>
                  <a:off x="5790798" y="3056738"/>
                  <a:ext cx="629188" cy="0"/>
                </a:xfrm>
                <a:prstGeom prst="straightConnector1">
                  <a:avLst/>
                </a:prstGeom>
                <a:noFill/>
                <a:ln w="25400" cap="flat" cmpd="sng">
                  <a:solidFill>
                    <a:srgbClr val="003399"/>
                  </a:solidFill>
                  <a:prstDash val="solid"/>
                  <a:round/>
                  <a:headEnd type="none" w="sm" len="sm"/>
                  <a:tailEnd type="none" w="sm" len="sm"/>
                </a:ln>
              </p:spPr>
            </p:cxnSp>
            <p:cxnSp>
              <p:nvCxnSpPr>
                <p:cNvPr id="21" name="Google Shape;294;p33">
                  <a:extLst>
                    <a:ext uri="{FF2B5EF4-FFF2-40B4-BE49-F238E27FC236}">
                      <a16:creationId xmlns:a16="http://schemas.microsoft.com/office/drawing/2014/main" id="{063886C6-387D-49A8-956C-5635EBF4BFFB}"/>
                    </a:ext>
                  </a:extLst>
                </p:cNvPr>
                <p:cNvCxnSpPr/>
                <p:nvPr/>
              </p:nvCxnSpPr>
              <p:spPr>
                <a:xfrm rot="5400000">
                  <a:off x="2185754" y="3609809"/>
                  <a:ext cx="1095338" cy="1087"/>
                </a:xfrm>
                <a:prstGeom prst="straightConnector1">
                  <a:avLst/>
                </a:prstGeom>
                <a:noFill/>
                <a:ln w="25400" cap="flat" cmpd="sng">
                  <a:solidFill>
                    <a:srgbClr val="FF0000"/>
                  </a:solidFill>
                  <a:prstDash val="solid"/>
                  <a:round/>
                  <a:headEnd type="none" w="sm" len="sm"/>
                  <a:tailEnd type="stealth" w="med" len="med"/>
                </a:ln>
              </p:spPr>
            </p:cxnSp>
            <p:cxnSp>
              <p:nvCxnSpPr>
                <p:cNvPr id="22" name="Google Shape;295;p33">
                  <a:extLst>
                    <a:ext uri="{FF2B5EF4-FFF2-40B4-BE49-F238E27FC236}">
                      <a16:creationId xmlns:a16="http://schemas.microsoft.com/office/drawing/2014/main" id="{E1EA4B74-3750-4064-B60E-FD866EEF6A82}"/>
                    </a:ext>
                  </a:extLst>
                </p:cNvPr>
                <p:cNvCxnSpPr/>
                <p:nvPr/>
              </p:nvCxnSpPr>
              <p:spPr>
                <a:xfrm rot="4860000">
                  <a:off x="3179760" y="3208379"/>
                  <a:ext cx="297242" cy="32600"/>
                </a:xfrm>
                <a:prstGeom prst="straightConnector1">
                  <a:avLst/>
                </a:prstGeom>
                <a:noFill/>
                <a:ln w="25400" cap="flat" cmpd="sng">
                  <a:solidFill>
                    <a:srgbClr val="FF0000"/>
                  </a:solidFill>
                  <a:prstDash val="solid"/>
                  <a:round/>
                  <a:headEnd type="none" w="sm" len="sm"/>
                  <a:tailEnd type="stealth" w="med" len="med"/>
                </a:ln>
              </p:spPr>
            </p:cxnSp>
            <p:cxnSp>
              <p:nvCxnSpPr>
                <p:cNvPr id="23" name="Google Shape;296;p33">
                  <a:extLst>
                    <a:ext uri="{FF2B5EF4-FFF2-40B4-BE49-F238E27FC236}">
                      <a16:creationId xmlns:a16="http://schemas.microsoft.com/office/drawing/2014/main" id="{A5ED182B-4C30-4904-B9AE-9D5056621F19}"/>
                    </a:ext>
                  </a:extLst>
                </p:cNvPr>
                <p:cNvCxnSpPr/>
                <p:nvPr/>
              </p:nvCxnSpPr>
              <p:spPr>
                <a:xfrm rot="-5400000">
                  <a:off x="3056956" y="2771585"/>
                  <a:ext cx="572191" cy="1086"/>
                </a:xfrm>
                <a:prstGeom prst="straightConnector1">
                  <a:avLst/>
                </a:prstGeom>
                <a:noFill/>
                <a:ln w="25400" cap="flat" cmpd="sng">
                  <a:solidFill>
                    <a:srgbClr val="008000"/>
                  </a:solidFill>
                  <a:prstDash val="solid"/>
                  <a:round/>
                  <a:headEnd type="none" w="sm" len="sm"/>
                  <a:tailEnd type="stealth" w="med" len="med"/>
                </a:ln>
              </p:spPr>
            </p:cxnSp>
            <p:cxnSp>
              <p:nvCxnSpPr>
                <p:cNvPr id="24" name="Google Shape;297;p33">
                  <a:extLst>
                    <a:ext uri="{FF2B5EF4-FFF2-40B4-BE49-F238E27FC236}">
                      <a16:creationId xmlns:a16="http://schemas.microsoft.com/office/drawing/2014/main" id="{805F5234-EB98-41BC-B142-AD5FA953BFEA}"/>
                    </a:ext>
                  </a:extLst>
                </p:cNvPr>
                <p:cNvCxnSpPr/>
                <p:nvPr/>
              </p:nvCxnSpPr>
              <p:spPr>
                <a:xfrm rot="-5400000">
                  <a:off x="3685600"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25" name="Google Shape;298;p33">
                  <a:extLst>
                    <a:ext uri="{FF2B5EF4-FFF2-40B4-BE49-F238E27FC236}">
                      <a16:creationId xmlns:a16="http://schemas.microsoft.com/office/drawing/2014/main" id="{E4794A2F-EB0F-44B3-A64E-E88DC8EFCCB4}"/>
                    </a:ext>
                  </a:extLst>
                </p:cNvPr>
                <p:cNvCxnSpPr/>
                <p:nvPr/>
              </p:nvCxnSpPr>
              <p:spPr>
                <a:xfrm rot="-5400000">
                  <a:off x="4285448"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26" name="Google Shape;299;p33">
                  <a:extLst>
                    <a:ext uri="{FF2B5EF4-FFF2-40B4-BE49-F238E27FC236}">
                      <a16:creationId xmlns:a16="http://schemas.microsoft.com/office/drawing/2014/main" id="{609D36B5-2053-4C94-B32B-1E972B7D7E32}"/>
                    </a:ext>
                  </a:extLst>
                </p:cNvPr>
                <p:cNvCxnSpPr/>
                <p:nvPr/>
              </p:nvCxnSpPr>
              <p:spPr>
                <a:xfrm rot="-5400000">
                  <a:off x="5514483"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27" name="Google Shape;300;p33">
                  <a:extLst>
                    <a:ext uri="{FF2B5EF4-FFF2-40B4-BE49-F238E27FC236}">
                      <a16:creationId xmlns:a16="http://schemas.microsoft.com/office/drawing/2014/main" id="{0D7F1EEF-2ED2-4A86-921B-8DBCD6A75001}"/>
                    </a:ext>
                  </a:extLst>
                </p:cNvPr>
                <p:cNvCxnSpPr/>
                <p:nvPr/>
              </p:nvCxnSpPr>
              <p:spPr>
                <a:xfrm rot="-5400000">
                  <a:off x="6114331"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28" name="Google Shape;301;p33">
                  <a:extLst>
                    <a:ext uri="{FF2B5EF4-FFF2-40B4-BE49-F238E27FC236}">
                      <a16:creationId xmlns:a16="http://schemas.microsoft.com/office/drawing/2014/main" id="{FD67EFF8-84CB-4192-8CEE-04FE13E856AD}"/>
                    </a:ext>
                  </a:extLst>
                </p:cNvPr>
                <p:cNvCxnSpPr/>
                <p:nvPr/>
              </p:nvCxnSpPr>
              <p:spPr>
                <a:xfrm rot="10800000" flipH="1">
                  <a:off x="4582410" y="3056738"/>
                  <a:ext cx="1208389" cy="8917"/>
                </a:xfrm>
                <a:prstGeom prst="straightConnector1">
                  <a:avLst/>
                </a:prstGeom>
                <a:noFill/>
                <a:ln w="25400" cap="flat" cmpd="sng">
                  <a:solidFill>
                    <a:srgbClr val="003399"/>
                  </a:solidFill>
                  <a:prstDash val="dash"/>
                  <a:round/>
                  <a:headEnd type="none" w="sm" len="sm"/>
                  <a:tailEnd type="none" w="sm" len="sm"/>
                </a:ln>
              </p:spPr>
            </p:cxnSp>
          </p:grpSp>
          <p:sp>
            <p:nvSpPr>
              <p:cNvPr id="14" name="Google Shape;302;p33">
                <a:extLst>
                  <a:ext uri="{FF2B5EF4-FFF2-40B4-BE49-F238E27FC236}">
                    <a16:creationId xmlns:a16="http://schemas.microsoft.com/office/drawing/2014/main" id="{F12FAF08-994F-488C-98BB-CA4D0E87ACEB}"/>
                  </a:ext>
                </a:extLst>
              </p:cNvPr>
              <p:cNvSpPr txBox="1"/>
              <p:nvPr/>
            </p:nvSpPr>
            <p:spPr>
              <a:xfrm>
                <a:off x="357158" y="2438420"/>
                <a:ext cx="307245"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FF0000"/>
                    </a:solidFill>
                    <a:latin typeface="Arial "/>
                    <a:ea typeface="Arial"/>
                    <a:cs typeface="Arial"/>
                    <a:sym typeface="Arial"/>
                  </a:rPr>
                  <a:t>C</a:t>
                </a:r>
                <a:r>
                  <a:rPr lang="en-US" sz="1400" b="1" i="0" u="none" strike="noStrike" cap="none" baseline="-25000">
                    <a:solidFill>
                      <a:srgbClr val="FF0000"/>
                    </a:solidFill>
                    <a:latin typeface="Arial "/>
                    <a:ea typeface="Arial"/>
                    <a:cs typeface="Arial"/>
                    <a:sym typeface="Arial"/>
                  </a:rPr>
                  <a:t>t</a:t>
                </a:r>
                <a:endParaRPr sz="1400">
                  <a:latin typeface="Arial "/>
                </a:endParaRPr>
              </a:p>
            </p:txBody>
          </p:sp>
          <p:sp>
            <p:nvSpPr>
              <p:cNvPr id="15" name="Google Shape;303;p33">
                <a:extLst>
                  <a:ext uri="{FF2B5EF4-FFF2-40B4-BE49-F238E27FC236}">
                    <a16:creationId xmlns:a16="http://schemas.microsoft.com/office/drawing/2014/main" id="{BA916FDC-7B73-470E-888A-FF6F933BCCFC}"/>
                  </a:ext>
                </a:extLst>
              </p:cNvPr>
              <p:cNvSpPr txBox="1"/>
              <p:nvPr/>
            </p:nvSpPr>
            <p:spPr>
              <a:xfrm>
                <a:off x="642910" y="1357298"/>
                <a:ext cx="307245"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8000"/>
                    </a:solidFill>
                    <a:latin typeface="Arial "/>
                    <a:ea typeface="Arial"/>
                    <a:cs typeface="Arial"/>
                    <a:sym typeface="Arial"/>
                  </a:rPr>
                  <a:t>B</a:t>
                </a:r>
                <a:r>
                  <a:rPr lang="en-US" sz="1400" b="1" i="0" u="none" strike="noStrike" cap="none" baseline="-25000">
                    <a:solidFill>
                      <a:srgbClr val="008000"/>
                    </a:solidFill>
                    <a:latin typeface="Arial "/>
                    <a:ea typeface="Arial"/>
                    <a:cs typeface="Arial"/>
                    <a:sym typeface="Arial"/>
                  </a:rPr>
                  <a:t>t</a:t>
                </a:r>
                <a:endParaRPr sz="1400">
                  <a:latin typeface="Arial "/>
                </a:endParaRPr>
              </a:p>
            </p:txBody>
          </p:sp>
          <p:sp>
            <p:nvSpPr>
              <p:cNvPr id="16" name="Google Shape;304;p33">
                <a:extLst>
                  <a:ext uri="{FF2B5EF4-FFF2-40B4-BE49-F238E27FC236}">
                    <a16:creationId xmlns:a16="http://schemas.microsoft.com/office/drawing/2014/main" id="{5950CE7C-66C0-4518-9D34-39366AF279C3}"/>
                  </a:ext>
                </a:extLst>
              </p:cNvPr>
              <p:cNvSpPr txBox="1"/>
              <p:nvPr/>
            </p:nvSpPr>
            <p:spPr>
              <a:xfrm>
                <a:off x="1185386" y="1915421"/>
                <a:ext cx="246129"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3399"/>
                    </a:solidFill>
                    <a:latin typeface="Arial "/>
                    <a:ea typeface="Arial"/>
                    <a:cs typeface="Arial"/>
                    <a:sym typeface="Arial"/>
                  </a:rPr>
                  <a:t>1</a:t>
                </a:r>
                <a:endParaRPr sz="1400" b="1" i="0" u="none" strike="noStrike" cap="none" baseline="-25000">
                  <a:solidFill>
                    <a:srgbClr val="003399"/>
                  </a:solidFill>
                  <a:latin typeface="Arial "/>
                  <a:ea typeface="Arial"/>
                  <a:cs typeface="Arial"/>
                  <a:sym typeface="Arial"/>
                </a:endParaRPr>
              </a:p>
            </p:txBody>
          </p:sp>
          <p:sp>
            <p:nvSpPr>
              <p:cNvPr id="17" name="Google Shape;305;p33">
                <a:extLst>
                  <a:ext uri="{FF2B5EF4-FFF2-40B4-BE49-F238E27FC236}">
                    <a16:creationId xmlns:a16="http://schemas.microsoft.com/office/drawing/2014/main" id="{9D13FD8B-36C6-4A4B-9B55-0A32E464B33A}"/>
                  </a:ext>
                </a:extLst>
              </p:cNvPr>
              <p:cNvSpPr txBox="1"/>
              <p:nvPr/>
            </p:nvSpPr>
            <p:spPr>
              <a:xfrm>
                <a:off x="2143108" y="1915421"/>
                <a:ext cx="246129"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3399"/>
                    </a:solidFill>
                    <a:latin typeface="Arial "/>
                    <a:ea typeface="Arial"/>
                    <a:cs typeface="Arial"/>
                    <a:sym typeface="Arial"/>
                  </a:rPr>
                  <a:t>2</a:t>
                </a:r>
                <a:endParaRPr sz="1400" b="1" i="0" u="none" strike="noStrike" cap="none" baseline="-25000">
                  <a:solidFill>
                    <a:srgbClr val="003399"/>
                  </a:solidFill>
                  <a:latin typeface="Arial "/>
                  <a:ea typeface="Arial"/>
                  <a:cs typeface="Arial"/>
                  <a:sym typeface="Arial"/>
                </a:endParaRPr>
              </a:p>
            </p:txBody>
          </p:sp>
          <p:sp>
            <p:nvSpPr>
              <p:cNvPr id="18" name="Google Shape;306;p33">
                <a:extLst>
                  <a:ext uri="{FF2B5EF4-FFF2-40B4-BE49-F238E27FC236}">
                    <a16:creationId xmlns:a16="http://schemas.microsoft.com/office/drawing/2014/main" id="{F65325FE-F0C6-4572-B870-7000B6FD36A3}"/>
                  </a:ext>
                </a:extLst>
              </p:cNvPr>
              <p:cNvSpPr txBox="1"/>
              <p:nvPr/>
            </p:nvSpPr>
            <p:spPr>
              <a:xfrm>
                <a:off x="5643570" y="1915421"/>
                <a:ext cx="254463"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3399"/>
                    </a:solidFill>
                    <a:latin typeface="Arial "/>
                    <a:ea typeface="Arial"/>
                    <a:cs typeface="Arial"/>
                    <a:sym typeface="Arial"/>
                  </a:rPr>
                  <a:t>n</a:t>
                </a:r>
                <a:endParaRPr sz="1400" b="1" i="0" u="none" strike="noStrike" cap="none" baseline="-25000">
                  <a:solidFill>
                    <a:srgbClr val="003399"/>
                  </a:solidFill>
                  <a:latin typeface="Arial "/>
                  <a:ea typeface="Arial"/>
                  <a:cs typeface="Arial"/>
                  <a:sym typeface="Arial"/>
                </a:endParaRPr>
              </a:p>
            </p:txBody>
          </p:sp>
        </p:grpSp>
        <p:grpSp>
          <p:nvGrpSpPr>
            <p:cNvPr id="8" name="Google Shape;307;p33">
              <a:extLst>
                <a:ext uri="{FF2B5EF4-FFF2-40B4-BE49-F238E27FC236}">
                  <a16:creationId xmlns:a16="http://schemas.microsoft.com/office/drawing/2014/main" id="{E8938367-A680-4973-9A69-F3D5C407E2CF}"/>
                </a:ext>
              </a:extLst>
            </p:cNvPr>
            <p:cNvGrpSpPr/>
            <p:nvPr/>
          </p:nvGrpSpPr>
          <p:grpSpPr>
            <a:xfrm>
              <a:off x="2036866" y="1904730"/>
              <a:ext cx="3622064" cy="321218"/>
              <a:chOff x="2036866" y="1904730"/>
              <a:chExt cx="3622064" cy="321218"/>
            </a:xfrm>
          </p:grpSpPr>
          <p:cxnSp>
            <p:nvCxnSpPr>
              <p:cNvPr id="9" name="Google Shape;308;p33">
                <a:extLst>
                  <a:ext uri="{FF2B5EF4-FFF2-40B4-BE49-F238E27FC236}">
                    <a16:creationId xmlns:a16="http://schemas.microsoft.com/office/drawing/2014/main" id="{DE9B7B3E-ACAE-4DAF-9EA0-5205AFA221F4}"/>
                  </a:ext>
                </a:extLst>
              </p:cNvPr>
              <p:cNvCxnSpPr/>
              <p:nvPr/>
            </p:nvCxnSpPr>
            <p:spPr>
              <a:xfrm rot="4860000">
                <a:off x="1926249" y="2041749"/>
                <a:ext cx="317500" cy="47178"/>
              </a:xfrm>
              <a:prstGeom prst="straightConnector1">
                <a:avLst/>
              </a:prstGeom>
              <a:noFill/>
              <a:ln w="25400" cap="flat" cmpd="sng">
                <a:solidFill>
                  <a:srgbClr val="FF0000"/>
                </a:solidFill>
                <a:prstDash val="solid"/>
                <a:round/>
                <a:headEnd type="none" w="sm" len="sm"/>
                <a:tailEnd type="stealth" w="med" len="med"/>
              </a:ln>
            </p:spPr>
          </p:cxnSp>
          <p:cxnSp>
            <p:nvCxnSpPr>
              <p:cNvPr id="10" name="Google Shape;309;p33">
                <a:extLst>
                  <a:ext uri="{FF2B5EF4-FFF2-40B4-BE49-F238E27FC236}">
                    <a16:creationId xmlns:a16="http://schemas.microsoft.com/office/drawing/2014/main" id="{E094673D-9A0E-494B-AEF1-CA51D1059B8E}"/>
                  </a:ext>
                </a:extLst>
              </p:cNvPr>
              <p:cNvCxnSpPr/>
              <p:nvPr/>
            </p:nvCxnSpPr>
            <p:spPr>
              <a:xfrm rot="4860000">
                <a:off x="2785682" y="2040964"/>
                <a:ext cx="317500" cy="48751"/>
              </a:xfrm>
              <a:prstGeom prst="straightConnector1">
                <a:avLst/>
              </a:prstGeom>
              <a:noFill/>
              <a:ln w="25400" cap="flat" cmpd="sng">
                <a:solidFill>
                  <a:srgbClr val="FF0000"/>
                </a:solidFill>
                <a:prstDash val="solid"/>
                <a:round/>
                <a:headEnd type="none" w="sm" len="sm"/>
                <a:tailEnd type="stealth" w="med" len="med"/>
              </a:ln>
            </p:spPr>
          </p:cxnSp>
          <p:cxnSp>
            <p:nvCxnSpPr>
              <p:cNvPr id="11" name="Google Shape;310;p33">
                <a:extLst>
                  <a:ext uri="{FF2B5EF4-FFF2-40B4-BE49-F238E27FC236}">
                    <a16:creationId xmlns:a16="http://schemas.microsoft.com/office/drawing/2014/main" id="{3F70F96D-4077-424F-8094-4EEF0825F3DD}"/>
                  </a:ext>
                </a:extLst>
              </p:cNvPr>
              <p:cNvCxnSpPr/>
              <p:nvPr/>
            </p:nvCxnSpPr>
            <p:spPr>
              <a:xfrm rot="4860000">
                <a:off x="4592614" y="2040963"/>
                <a:ext cx="317500" cy="48751"/>
              </a:xfrm>
              <a:prstGeom prst="straightConnector1">
                <a:avLst/>
              </a:prstGeom>
              <a:noFill/>
              <a:ln w="25400" cap="flat" cmpd="sng">
                <a:solidFill>
                  <a:srgbClr val="FF0000"/>
                </a:solidFill>
                <a:prstDash val="solid"/>
                <a:round/>
                <a:headEnd type="none" w="sm" len="sm"/>
                <a:tailEnd type="stealth" w="med" len="med"/>
              </a:ln>
            </p:spPr>
          </p:cxnSp>
          <p:cxnSp>
            <p:nvCxnSpPr>
              <p:cNvPr id="12" name="Google Shape;311;p33">
                <a:extLst>
                  <a:ext uri="{FF2B5EF4-FFF2-40B4-BE49-F238E27FC236}">
                    <a16:creationId xmlns:a16="http://schemas.microsoft.com/office/drawing/2014/main" id="{20BD3A68-F8DF-436E-BC7B-C886E1E2B90D}"/>
                  </a:ext>
                </a:extLst>
              </p:cNvPr>
              <p:cNvCxnSpPr/>
              <p:nvPr/>
            </p:nvCxnSpPr>
            <p:spPr>
              <a:xfrm rot="4860000">
                <a:off x="5452048" y="2041749"/>
                <a:ext cx="317500" cy="47178"/>
              </a:xfrm>
              <a:prstGeom prst="straightConnector1">
                <a:avLst/>
              </a:prstGeom>
              <a:noFill/>
              <a:ln w="25400" cap="flat" cmpd="sng">
                <a:solidFill>
                  <a:srgbClr val="FF0000"/>
                </a:solidFill>
                <a:prstDash val="solid"/>
                <a:round/>
                <a:headEnd type="none" w="sm" len="sm"/>
                <a:tailEnd type="stealth" w="med" len="med"/>
              </a:ln>
            </p:spPr>
          </p:cxnSp>
        </p:grpSp>
      </p:grpSp>
      <p:sp>
        <p:nvSpPr>
          <p:cNvPr id="29" name="Google Shape;312;p33">
            <a:extLst>
              <a:ext uri="{FF2B5EF4-FFF2-40B4-BE49-F238E27FC236}">
                <a16:creationId xmlns:a16="http://schemas.microsoft.com/office/drawing/2014/main" id="{87113FC1-1091-44FE-83F9-D9D81C7A07C2}"/>
              </a:ext>
            </a:extLst>
          </p:cNvPr>
          <p:cNvSpPr txBox="1"/>
          <p:nvPr/>
        </p:nvSpPr>
        <p:spPr>
          <a:xfrm>
            <a:off x="1319611" y="4272239"/>
            <a:ext cx="4286250" cy="1295400"/>
          </a:xfrm>
          <a:prstGeom prst="rect">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45700" tIns="45700" rIns="45700" bIns="45700" anchor="t" anchorCtr="0">
            <a:normAutofit/>
          </a:bodyPr>
          <a:lstStyle/>
          <a:p>
            <a:pPr marL="0" marR="0" lvl="0" indent="0" algn="ctr" rtl="0">
              <a:lnSpc>
                <a:spcPct val="90000"/>
              </a:lnSpc>
              <a:spcBef>
                <a:spcPts val="0"/>
              </a:spcBef>
              <a:spcAft>
                <a:spcPts val="0"/>
              </a:spcAft>
              <a:buClr>
                <a:srgbClr val="FF0000"/>
              </a:buClr>
              <a:buSzPts val="1800"/>
              <a:buFont typeface="Arial"/>
              <a:buNone/>
            </a:pPr>
            <a:r>
              <a:rPr lang="en-US" sz="1400" b="1" i="0" u="none" strike="noStrike" cap="none">
                <a:solidFill>
                  <a:srgbClr val="FF0000"/>
                </a:solidFill>
                <a:latin typeface="Arial "/>
                <a:ea typeface="Arial"/>
                <a:cs typeface="Arial"/>
                <a:sym typeface="Arial"/>
              </a:rPr>
              <a:t>NPV</a:t>
            </a:r>
            <a:endParaRPr sz="1400">
              <a:latin typeface="Arial "/>
            </a:endParaRPr>
          </a:p>
          <a:p>
            <a:pPr marL="0" marR="0" lvl="0" indent="0" algn="ctr" rtl="0">
              <a:lnSpc>
                <a:spcPct val="90000"/>
              </a:lnSpc>
              <a:spcBef>
                <a:spcPts val="1000"/>
              </a:spcBef>
              <a:spcAft>
                <a:spcPts val="0"/>
              </a:spcAft>
              <a:buClr>
                <a:schemeClr val="dk1"/>
              </a:buClr>
              <a:buSzPts val="1800"/>
              <a:buFont typeface="Arial"/>
              <a:buNone/>
            </a:pPr>
            <a:r>
              <a:rPr lang="en-US" sz="1400" b="0" i="0" u="none" strike="noStrike" cap="none">
                <a:solidFill>
                  <a:schemeClr val="dk1"/>
                </a:solidFill>
                <a:latin typeface="Arial "/>
                <a:ea typeface="Arial"/>
                <a:cs typeface="Arial"/>
                <a:sym typeface="Arial"/>
              </a:rPr>
              <a:t> </a:t>
            </a:r>
            <a:endParaRPr sz="1400">
              <a:latin typeface="Arial "/>
            </a:endParaRPr>
          </a:p>
          <a:p>
            <a:pPr marL="0" marR="0" lvl="0" indent="0" algn="ctr" rtl="0">
              <a:lnSpc>
                <a:spcPct val="90000"/>
              </a:lnSpc>
              <a:spcBef>
                <a:spcPts val="1000"/>
              </a:spcBef>
              <a:spcAft>
                <a:spcPts val="0"/>
              </a:spcAft>
              <a:buClr>
                <a:schemeClr val="dk1"/>
              </a:buClr>
              <a:buSzPts val="1800"/>
              <a:buFont typeface="Arial"/>
              <a:buNone/>
            </a:pPr>
            <a:endParaRPr sz="1400" b="0" i="0" u="none" strike="noStrike" cap="none">
              <a:solidFill>
                <a:schemeClr val="dk1"/>
              </a:solidFill>
              <a:latin typeface="Arial "/>
              <a:ea typeface="Arial"/>
              <a:cs typeface="Arial"/>
              <a:sym typeface="Arial"/>
            </a:endParaRPr>
          </a:p>
        </p:txBody>
      </p:sp>
      <p:sp>
        <p:nvSpPr>
          <p:cNvPr id="30" name="Google Shape;313;p33">
            <a:extLst>
              <a:ext uri="{FF2B5EF4-FFF2-40B4-BE49-F238E27FC236}">
                <a16:creationId xmlns:a16="http://schemas.microsoft.com/office/drawing/2014/main" id="{D940B1F5-EB07-4966-BF0C-C34494F9B2A8}"/>
              </a:ext>
            </a:extLst>
          </p:cNvPr>
          <p:cNvSpPr txBox="1"/>
          <p:nvPr/>
        </p:nvSpPr>
        <p:spPr>
          <a:xfrm>
            <a:off x="7188292" y="4663773"/>
            <a:ext cx="3643313" cy="523180"/>
          </a:xfrm>
          <a:prstGeom prst="rect">
            <a:avLst/>
          </a:prstGeom>
          <a:solidFill>
            <a:schemeClr val="lt1"/>
          </a:solidFill>
          <a:ln w="25400" cap="flat" cmpd="sng">
            <a:solidFill>
              <a:srgbClr val="07674D"/>
            </a:solidFill>
            <a:prstDash val="solid"/>
            <a:miter lim="400000"/>
            <a:headEnd type="none" w="sm" len="sm"/>
            <a:tailEnd type="none" w="sm" len="sm"/>
          </a:ln>
        </p:spPr>
        <p:txBody>
          <a:bodyPr spcFirstLastPara="1" wrap="square" lIns="45700" tIns="45700" rIns="45700" bIns="45700" anchor="ctr" anchorCtr="0">
            <a:spAutoFit/>
          </a:bodyPr>
          <a:lstStyle/>
          <a:p>
            <a:pPr marL="0" marR="0" lvl="0" indent="0" algn="ctr" rtl="0">
              <a:lnSpc>
                <a:spcPct val="100000"/>
              </a:lnSpc>
              <a:spcBef>
                <a:spcPts val="0"/>
              </a:spcBef>
              <a:spcAft>
                <a:spcPts val="0"/>
              </a:spcAft>
              <a:buClr>
                <a:srgbClr val="FF0000"/>
              </a:buClr>
              <a:buSzPts val="1800"/>
              <a:buFont typeface="Arial"/>
              <a:buNone/>
            </a:pPr>
            <a:r>
              <a:rPr lang="en-US" sz="1400" b="1" i="0" u="none" strike="noStrike" cap="none">
                <a:solidFill>
                  <a:srgbClr val="FF0000"/>
                </a:solidFill>
                <a:latin typeface="Arial "/>
                <a:ea typeface="Arial"/>
                <a:cs typeface="Arial"/>
                <a:sym typeface="Arial"/>
              </a:rPr>
              <a:t>IRR</a:t>
            </a:r>
            <a:endParaRPr sz="1400">
              <a:latin typeface="Arial "/>
            </a:endParaRPr>
          </a:p>
          <a:p>
            <a:pPr marL="0" marR="0" lvl="0" indent="0" algn="ctr" rtl="0">
              <a:lnSpc>
                <a:spcPct val="100000"/>
              </a:lnSpc>
              <a:spcBef>
                <a:spcPts val="0"/>
              </a:spcBef>
              <a:spcAft>
                <a:spcPts val="0"/>
              </a:spcAft>
              <a:buClr>
                <a:schemeClr val="dk1"/>
              </a:buClr>
              <a:buSzPts val="1800"/>
              <a:buFont typeface="Arial"/>
              <a:buNone/>
            </a:pPr>
            <a:r>
              <a:rPr lang="en-US" sz="1400" b="0" i="0" u="none" strike="noStrike" cap="none">
                <a:solidFill>
                  <a:schemeClr val="dk1"/>
                </a:solidFill>
                <a:latin typeface="Arial "/>
                <a:ea typeface="Arial"/>
                <a:cs typeface="Arial"/>
                <a:sym typeface="Arial"/>
              </a:rPr>
              <a:t>NPV= 0 🡺 giá trị IRR</a:t>
            </a:r>
            <a:endParaRPr sz="1400" b="0" i="0" u="none" strike="noStrike" cap="none">
              <a:solidFill>
                <a:schemeClr val="dk1"/>
              </a:solidFill>
              <a:latin typeface="Arial "/>
              <a:ea typeface="Arial"/>
              <a:cs typeface="Arial"/>
              <a:sym typeface="Arial"/>
            </a:endParaRPr>
          </a:p>
        </p:txBody>
      </p:sp>
      <p:pic>
        <p:nvPicPr>
          <p:cNvPr id="31" name="Google Shape;314;p33">
            <a:extLst>
              <a:ext uri="{FF2B5EF4-FFF2-40B4-BE49-F238E27FC236}">
                <a16:creationId xmlns:a16="http://schemas.microsoft.com/office/drawing/2014/main" id="{70C4062B-836A-41B6-BD7F-8902640EDBA5}"/>
              </a:ext>
            </a:extLst>
          </p:cNvPr>
          <p:cNvPicPr preferRelativeResize="0"/>
          <p:nvPr/>
        </p:nvPicPr>
        <p:blipFill rotWithShape="1">
          <a:blip r:embed="rId2">
            <a:alphaModFix/>
          </a:blip>
          <a:srcRect/>
          <a:stretch/>
        </p:blipFill>
        <p:spPr>
          <a:xfrm>
            <a:off x="1517509" y="4579566"/>
            <a:ext cx="4017963" cy="863600"/>
          </a:xfrm>
          <a:prstGeom prst="rect">
            <a:avLst/>
          </a:prstGeom>
          <a:noFill/>
          <a:ln>
            <a:noFill/>
          </a:ln>
        </p:spPr>
      </p:pic>
      <p:sp>
        <p:nvSpPr>
          <p:cNvPr id="32" name="Google Shape;315;p33">
            <a:extLst>
              <a:ext uri="{FF2B5EF4-FFF2-40B4-BE49-F238E27FC236}">
                <a16:creationId xmlns:a16="http://schemas.microsoft.com/office/drawing/2014/main" id="{21865AEA-B06B-454C-924C-8C090E76430C}"/>
              </a:ext>
            </a:extLst>
          </p:cNvPr>
          <p:cNvSpPr/>
          <p:nvPr/>
        </p:nvSpPr>
        <p:spPr>
          <a:xfrm>
            <a:off x="7159637" y="5349296"/>
            <a:ext cx="3638450" cy="738623"/>
          </a:xfrm>
          <a:prstGeom prst="rect">
            <a:avLst/>
          </a:prstGeom>
          <a:solidFill>
            <a:schemeClr val="bg1"/>
          </a:solid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1400" b="0" i="1" u="none" strike="noStrike" cap="none">
                <a:solidFill>
                  <a:srgbClr val="073763"/>
                </a:solidFill>
                <a:latin typeface="Arial "/>
                <a:ea typeface="Arial"/>
                <a:cs typeface="Arial"/>
                <a:sym typeface="Arial"/>
              </a:rPr>
              <a:t>IRR (Internal Rate of Return - suất hoàn vốn nội tại): chính là tỷ suất chiết khấu phù hợp, tại đó NPV = 0   </a:t>
            </a:r>
            <a:endParaRPr sz="1400">
              <a:latin typeface="Arial "/>
            </a:endParaRPr>
          </a:p>
        </p:txBody>
      </p:sp>
      <p:sp>
        <p:nvSpPr>
          <p:cNvPr id="33" name="Google Shape;316;p33">
            <a:extLst>
              <a:ext uri="{FF2B5EF4-FFF2-40B4-BE49-F238E27FC236}">
                <a16:creationId xmlns:a16="http://schemas.microsoft.com/office/drawing/2014/main" id="{5B12F450-210C-4AF7-9F1A-D980610C7328}"/>
              </a:ext>
            </a:extLst>
          </p:cNvPr>
          <p:cNvSpPr/>
          <p:nvPr/>
        </p:nvSpPr>
        <p:spPr>
          <a:xfrm>
            <a:off x="957819" y="5698090"/>
            <a:ext cx="5973987" cy="957145"/>
          </a:xfrm>
          <a:prstGeom prst="rect">
            <a:avLst/>
          </a:prstGeom>
          <a:solidFill>
            <a:schemeClr val="bg1"/>
          </a:solidFill>
          <a:ln>
            <a:noFill/>
          </a:ln>
        </p:spPr>
        <p:txBody>
          <a:bodyPr spcFirstLastPara="1" wrap="square" lIns="91425" tIns="45700" rIns="91425" bIns="45700" anchor="t" anchorCtr="0">
            <a:spAutoFit/>
          </a:bodyPr>
          <a:lstStyle/>
          <a:p>
            <a:pPr marL="560388" marR="0" lvl="0" indent="-560388" algn="just" rtl="0">
              <a:lnSpc>
                <a:spcPct val="110000"/>
              </a:lnSpc>
              <a:spcBef>
                <a:spcPts val="0"/>
              </a:spcBef>
              <a:spcAft>
                <a:spcPts val="0"/>
              </a:spcAft>
              <a:buNone/>
            </a:pPr>
            <a:r>
              <a:rPr lang="en-US" sz="1400" b="1" i="0" u="none" strike="noStrike" cap="none">
                <a:solidFill>
                  <a:srgbClr val="073763"/>
                </a:solidFill>
                <a:latin typeface="Arial "/>
                <a:ea typeface="Arial"/>
                <a:cs typeface="Arial"/>
                <a:sym typeface="Arial"/>
              </a:rPr>
              <a:t>NPV &gt; 0: </a:t>
            </a:r>
            <a:r>
              <a:rPr lang="en-US" sz="1400" b="0" i="0" u="none" strike="noStrike" cap="none">
                <a:solidFill>
                  <a:srgbClr val="073763"/>
                </a:solidFill>
                <a:latin typeface="Arial "/>
                <a:ea typeface="Arial"/>
                <a:cs typeface="Arial"/>
                <a:sym typeface="Arial"/>
              </a:rPr>
              <a:t>dự án có NPV càng lớn thì hiệu quả tài chính dự án càng cao.</a:t>
            </a:r>
            <a:endParaRPr sz="1400">
              <a:latin typeface="Arial "/>
            </a:endParaRPr>
          </a:p>
          <a:p>
            <a:pPr marL="560388" marR="0" lvl="0" indent="-560388" algn="just" rtl="0">
              <a:lnSpc>
                <a:spcPct val="110000"/>
              </a:lnSpc>
              <a:spcBef>
                <a:spcPts val="600"/>
              </a:spcBef>
              <a:spcAft>
                <a:spcPts val="0"/>
              </a:spcAft>
              <a:buNone/>
            </a:pPr>
            <a:r>
              <a:rPr lang="en-US" sz="1400" b="1" i="0" u="none" strike="noStrike" cap="none">
                <a:solidFill>
                  <a:srgbClr val="073763"/>
                </a:solidFill>
                <a:latin typeface="Arial "/>
                <a:ea typeface="Arial"/>
                <a:cs typeface="Arial"/>
                <a:sym typeface="Arial"/>
              </a:rPr>
              <a:t>NPV ≤ 0: </a:t>
            </a:r>
            <a:r>
              <a:rPr lang="en-US" sz="1400" b="0" i="0" u="none" strike="noStrike" cap="none">
                <a:solidFill>
                  <a:srgbClr val="073763"/>
                </a:solidFill>
                <a:latin typeface="Arial "/>
                <a:ea typeface="Arial"/>
                <a:cs typeface="Arial"/>
                <a:sym typeface="Arial"/>
              </a:rPr>
              <a:t>dự án không đạt hiệu quả tài chính</a:t>
            </a:r>
            <a:endParaRPr sz="1400" b="0" i="0" u="none" strike="noStrike" cap="none">
              <a:solidFill>
                <a:srgbClr val="073763"/>
              </a:solidFill>
              <a:latin typeface="Arial "/>
              <a:ea typeface="Arial"/>
              <a:cs typeface="Arial"/>
              <a:sym typeface="Arial"/>
            </a:endParaRPr>
          </a:p>
          <a:p>
            <a:pPr marL="560388" marR="0" lvl="0" indent="-560388" algn="just" rtl="0">
              <a:lnSpc>
                <a:spcPct val="110000"/>
              </a:lnSpc>
              <a:spcBef>
                <a:spcPts val="600"/>
              </a:spcBef>
              <a:spcAft>
                <a:spcPts val="0"/>
              </a:spcAft>
              <a:buNone/>
            </a:pPr>
            <a:r>
              <a:rPr lang="en-US" sz="1400" b="1" i="1" u="none" strike="noStrike" cap="none">
                <a:solidFill>
                  <a:srgbClr val="073763"/>
                </a:solidFill>
                <a:latin typeface="Arial "/>
                <a:ea typeface="Arial"/>
                <a:cs typeface="Arial"/>
                <a:sym typeface="Arial"/>
              </a:rPr>
              <a:t>Phương án được chọn là phương án có NPV lớn nhất và NPV &gt;0</a:t>
            </a:r>
            <a:endParaRPr sz="1400">
              <a:latin typeface="Arial "/>
            </a:endParaRPr>
          </a:p>
        </p:txBody>
      </p:sp>
    </p:spTree>
    <p:extLst>
      <p:ext uri="{BB962C8B-B14F-4D97-AF65-F5344CB8AC3E}">
        <p14:creationId xmlns:p14="http://schemas.microsoft.com/office/powerpoint/2010/main" val="277971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9CB7FF6F-7877-4585-94E7-5A0AE765C551}"/>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CHỈ TIÊU TÀI CHÍNH</a:t>
            </a:r>
            <a:endParaRPr lang="vi-VN" sz="3000" b="1">
              <a:solidFill>
                <a:schemeClr val="bg1"/>
              </a:solidFill>
              <a:latin typeface="Arial "/>
            </a:endParaRPr>
          </a:p>
        </p:txBody>
      </p:sp>
      <p:sp>
        <p:nvSpPr>
          <p:cNvPr id="3" name="Google Shape;322;p34">
            <a:extLst>
              <a:ext uri="{FF2B5EF4-FFF2-40B4-BE49-F238E27FC236}">
                <a16:creationId xmlns:a16="http://schemas.microsoft.com/office/drawing/2014/main" id="{C9AF0C53-B6B0-42ED-A949-D1CCD79A3037}"/>
              </a:ext>
            </a:extLst>
          </p:cNvPr>
          <p:cNvSpPr/>
          <p:nvPr/>
        </p:nvSpPr>
        <p:spPr>
          <a:xfrm>
            <a:off x="2016908" y="1886929"/>
            <a:ext cx="4279296" cy="743279"/>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700" b="0" i="0" u="none" strike="noStrike" cap="none">
                <a:solidFill>
                  <a:schemeClr val="dk1"/>
                </a:solidFill>
                <a:latin typeface="Arial"/>
                <a:ea typeface="Arial"/>
                <a:cs typeface="Arial"/>
                <a:sym typeface="Arial"/>
              </a:rPr>
              <a:t>Khả năng sinh lợi trên mỗi đồng vốn ?</a:t>
            </a:r>
            <a:endParaRPr/>
          </a:p>
        </p:txBody>
      </p:sp>
      <p:sp>
        <p:nvSpPr>
          <p:cNvPr id="4" name="Google Shape;323;p34">
            <a:extLst>
              <a:ext uri="{FF2B5EF4-FFF2-40B4-BE49-F238E27FC236}">
                <a16:creationId xmlns:a16="http://schemas.microsoft.com/office/drawing/2014/main" id="{7008B3FB-0AB5-4016-8EF4-6D7BAF845E8B}"/>
              </a:ext>
            </a:extLst>
          </p:cNvPr>
          <p:cNvSpPr/>
          <p:nvPr/>
        </p:nvSpPr>
        <p:spPr>
          <a:xfrm>
            <a:off x="6505753" y="1886929"/>
            <a:ext cx="3643313" cy="805219"/>
          </a:xfrm>
          <a:prstGeom prst="roundRect">
            <a:avLst>
              <a:gd name="adj" fmla="val 16667"/>
            </a:avLst>
          </a:prstGeom>
          <a:solidFill>
            <a:srgbClr val="073763"/>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700" b="0" i="0" u="none" strike="noStrike" cap="none">
                <a:solidFill>
                  <a:srgbClr val="FFFFFF"/>
                </a:solidFill>
                <a:latin typeface="Arial"/>
                <a:ea typeface="Arial"/>
                <a:cs typeface="Arial"/>
                <a:sym typeface="Arial"/>
              </a:rPr>
              <a:t>Tỷ suất hoàn vốn nội tại </a:t>
            </a:r>
            <a:r>
              <a:rPr lang="en-US" sz="1700" b="1" i="0" u="none" strike="noStrike" cap="none">
                <a:solidFill>
                  <a:srgbClr val="FFFFFF"/>
                </a:solidFill>
                <a:latin typeface="Arial"/>
                <a:ea typeface="Arial"/>
                <a:cs typeface="Arial"/>
                <a:sym typeface="Arial"/>
              </a:rPr>
              <a:t>(IRR)</a:t>
            </a:r>
            <a:endParaRPr/>
          </a:p>
        </p:txBody>
      </p:sp>
      <p:sp>
        <p:nvSpPr>
          <p:cNvPr id="5" name="Google Shape;324;p34">
            <a:extLst>
              <a:ext uri="{FF2B5EF4-FFF2-40B4-BE49-F238E27FC236}">
                <a16:creationId xmlns:a16="http://schemas.microsoft.com/office/drawing/2014/main" id="{9907328F-6C2C-47A3-B901-40B4923D210F}"/>
              </a:ext>
            </a:extLst>
          </p:cNvPr>
          <p:cNvSpPr/>
          <p:nvPr/>
        </p:nvSpPr>
        <p:spPr>
          <a:xfrm>
            <a:off x="2448330" y="4701209"/>
            <a:ext cx="1219200" cy="6858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FF0000"/>
                </a:solidFill>
                <a:latin typeface="Arial"/>
                <a:ea typeface="Arial"/>
                <a:cs typeface="Arial"/>
                <a:sym typeface="Arial"/>
              </a:rPr>
              <a:t>NPV1</a:t>
            </a:r>
            <a:endParaRPr/>
          </a:p>
        </p:txBody>
      </p:sp>
      <p:sp>
        <p:nvSpPr>
          <p:cNvPr id="6" name="Google Shape;325;p34">
            <a:extLst>
              <a:ext uri="{FF2B5EF4-FFF2-40B4-BE49-F238E27FC236}">
                <a16:creationId xmlns:a16="http://schemas.microsoft.com/office/drawing/2014/main" id="{AA851EC9-74B1-488A-A30C-5CDCCA52ADBB}"/>
              </a:ext>
            </a:extLst>
          </p:cNvPr>
          <p:cNvSpPr/>
          <p:nvPr/>
        </p:nvSpPr>
        <p:spPr>
          <a:xfrm>
            <a:off x="2448330" y="5768009"/>
            <a:ext cx="1219200" cy="6858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FF0000"/>
                </a:solidFill>
                <a:latin typeface="Arial"/>
                <a:ea typeface="Arial"/>
                <a:cs typeface="Arial"/>
                <a:sym typeface="Arial"/>
              </a:rPr>
              <a:t>NPV2</a:t>
            </a:r>
            <a:endParaRPr/>
          </a:p>
        </p:txBody>
      </p:sp>
      <p:sp>
        <p:nvSpPr>
          <p:cNvPr id="7" name="Google Shape;326;p34">
            <a:extLst>
              <a:ext uri="{FF2B5EF4-FFF2-40B4-BE49-F238E27FC236}">
                <a16:creationId xmlns:a16="http://schemas.microsoft.com/office/drawing/2014/main" id="{DC11F846-E91F-4221-A508-FFE1120B71E3}"/>
              </a:ext>
            </a:extLst>
          </p:cNvPr>
          <p:cNvSpPr/>
          <p:nvPr/>
        </p:nvSpPr>
        <p:spPr>
          <a:xfrm>
            <a:off x="7352117" y="3786809"/>
            <a:ext cx="1981200" cy="6096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FF0000"/>
                </a:solidFill>
                <a:latin typeface="Arial"/>
                <a:ea typeface="Arial"/>
                <a:cs typeface="Arial"/>
                <a:sym typeface="Arial"/>
              </a:rPr>
              <a:t>IRR</a:t>
            </a:r>
            <a:endParaRPr/>
          </a:p>
        </p:txBody>
      </p:sp>
      <p:sp>
        <p:nvSpPr>
          <p:cNvPr id="8" name="Google Shape;327;p34">
            <a:extLst>
              <a:ext uri="{FF2B5EF4-FFF2-40B4-BE49-F238E27FC236}">
                <a16:creationId xmlns:a16="http://schemas.microsoft.com/office/drawing/2014/main" id="{965EBA34-3440-4DB8-95E2-BAA4C437BB78}"/>
              </a:ext>
            </a:extLst>
          </p:cNvPr>
          <p:cNvSpPr/>
          <p:nvPr/>
        </p:nvSpPr>
        <p:spPr>
          <a:xfrm>
            <a:off x="7580717" y="5691809"/>
            <a:ext cx="1676400" cy="5334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FF0000"/>
                </a:solidFill>
                <a:latin typeface="Arial"/>
                <a:ea typeface="Arial"/>
                <a:cs typeface="Arial"/>
                <a:sym typeface="Arial"/>
              </a:rPr>
              <a:t>i</a:t>
            </a:r>
            <a:endParaRPr/>
          </a:p>
        </p:txBody>
      </p:sp>
      <p:sp>
        <p:nvSpPr>
          <p:cNvPr id="9" name="Google Shape;328;p34">
            <a:extLst>
              <a:ext uri="{FF2B5EF4-FFF2-40B4-BE49-F238E27FC236}">
                <a16:creationId xmlns:a16="http://schemas.microsoft.com/office/drawing/2014/main" id="{A429B1EA-F334-4A31-8BF0-F80358EA2930}"/>
              </a:ext>
            </a:extLst>
          </p:cNvPr>
          <p:cNvSpPr txBox="1">
            <a:spLocks/>
          </p:cNvSpPr>
          <p:nvPr/>
        </p:nvSpPr>
        <p:spPr>
          <a:xfrm>
            <a:off x="1136374" y="2883508"/>
            <a:ext cx="10354125" cy="1733179"/>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buSzPts val="1800"/>
              <a:buFont typeface="Arial" panose="020B0604020202020204" pitchFamily="34" charset="0"/>
              <a:buNone/>
            </a:pPr>
            <a:r>
              <a:rPr lang="en-US" sz="1700" b="1">
                <a:solidFill>
                  <a:srgbClr val="073763"/>
                </a:solidFill>
                <a:latin typeface="Arial"/>
                <a:ea typeface="Arial"/>
                <a:cs typeface="Arial"/>
                <a:sym typeface="Arial"/>
              </a:rPr>
              <a:t>Suất thu lợi nội tại (IRR): Là hệ số chiết khấu mà tại đó NPV bằng không.</a:t>
            </a:r>
            <a:endParaRPr lang="en-US"/>
          </a:p>
        </p:txBody>
      </p:sp>
      <p:sp>
        <p:nvSpPr>
          <p:cNvPr id="10" name="Google Shape;329;p34">
            <a:extLst>
              <a:ext uri="{FF2B5EF4-FFF2-40B4-BE49-F238E27FC236}">
                <a16:creationId xmlns:a16="http://schemas.microsoft.com/office/drawing/2014/main" id="{EAB56399-7EC1-49B6-863C-ECF077AA744E}"/>
              </a:ext>
            </a:extLst>
          </p:cNvPr>
          <p:cNvSpPr/>
          <p:nvPr/>
        </p:nvSpPr>
        <p:spPr>
          <a:xfrm>
            <a:off x="2448330" y="3443909"/>
            <a:ext cx="1219200" cy="6858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FF0000"/>
                </a:solidFill>
                <a:latin typeface="Arial"/>
                <a:ea typeface="Arial"/>
                <a:cs typeface="Arial"/>
                <a:sym typeface="Arial"/>
              </a:rPr>
              <a:t>NPV</a:t>
            </a:r>
            <a:endParaRPr/>
          </a:p>
        </p:txBody>
      </p:sp>
      <p:cxnSp>
        <p:nvCxnSpPr>
          <p:cNvPr id="11" name="Google Shape;330;p34">
            <a:extLst>
              <a:ext uri="{FF2B5EF4-FFF2-40B4-BE49-F238E27FC236}">
                <a16:creationId xmlns:a16="http://schemas.microsoft.com/office/drawing/2014/main" id="{558491DA-3E09-4FE0-81DE-E18EFB5C150F}"/>
              </a:ext>
            </a:extLst>
          </p:cNvPr>
          <p:cNvCxnSpPr/>
          <p:nvPr/>
        </p:nvCxnSpPr>
        <p:spPr>
          <a:xfrm>
            <a:off x="3896808" y="5549515"/>
            <a:ext cx="4191000" cy="0"/>
          </a:xfrm>
          <a:prstGeom prst="straightConnector1">
            <a:avLst/>
          </a:prstGeom>
          <a:noFill/>
          <a:ln w="12700" cap="flat" cmpd="sng">
            <a:solidFill>
              <a:schemeClr val="dk1"/>
            </a:solidFill>
            <a:prstDash val="solid"/>
            <a:round/>
            <a:headEnd type="none" w="sm" len="sm"/>
            <a:tailEnd type="none" w="sm" len="sm"/>
          </a:ln>
        </p:spPr>
      </p:cxnSp>
      <p:sp>
        <p:nvSpPr>
          <p:cNvPr id="12" name="Google Shape;331;p34">
            <a:extLst>
              <a:ext uri="{FF2B5EF4-FFF2-40B4-BE49-F238E27FC236}">
                <a16:creationId xmlns:a16="http://schemas.microsoft.com/office/drawing/2014/main" id="{73063339-9EE6-4123-81F4-2888BD10C3F1}"/>
              </a:ext>
            </a:extLst>
          </p:cNvPr>
          <p:cNvSpPr/>
          <p:nvPr/>
        </p:nvSpPr>
        <p:spPr>
          <a:xfrm>
            <a:off x="4609595" y="3700077"/>
            <a:ext cx="2332038" cy="2201863"/>
          </a:xfrm>
          <a:custGeom>
            <a:avLst/>
            <a:gdLst/>
            <a:ahLst/>
            <a:cxnLst/>
            <a:rect l="l" t="t" r="r" b="b"/>
            <a:pathLst>
              <a:path w="1469" h="1387" extrusionOk="0">
                <a:moveTo>
                  <a:pt x="0" y="0"/>
                </a:moveTo>
                <a:cubicBezTo>
                  <a:pt x="14" y="137"/>
                  <a:pt x="35" y="163"/>
                  <a:pt x="94" y="282"/>
                </a:cubicBezTo>
                <a:cubicBezTo>
                  <a:pt x="118" y="330"/>
                  <a:pt x="188" y="412"/>
                  <a:pt x="188" y="412"/>
                </a:cubicBezTo>
                <a:cubicBezTo>
                  <a:pt x="215" y="526"/>
                  <a:pt x="294" y="626"/>
                  <a:pt x="364" y="717"/>
                </a:cubicBezTo>
                <a:cubicBezTo>
                  <a:pt x="390" y="751"/>
                  <a:pt x="411" y="788"/>
                  <a:pt x="435" y="823"/>
                </a:cubicBezTo>
                <a:cubicBezTo>
                  <a:pt x="492" y="906"/>
                  <a:pt x="577" y="965"/>
                  <a:pt x="646" y="1035"/>
                </a:cubicBezTo>
                <a:cubicBezTo>
                  <a:pt x="660" y="1049"/>
                  <a:pt x="667" y="1068"/>
                  <a:pt x="681" y="1082"/>
                </a:cubicBezTo>
                <a:cubicBezTo>
                  <a:pt x="721" y="1122"/>
                  <a:pt x="778" y="1142"/>
                  <a:pt x="823" y="1176"/>
                </a:cubicBezTo>
                <a:cubicBezTo>
                  <a:pt x="872" y="1212"/>
                  <a:pt x="855" y="1234"/>
                  <a:pt x="928" y="1258"/>
                </a:cubicBezTo>
                <a:cubicBezTo>
                  <a:pt x="975" y="1274"/>
                  <a:pt x="1024" y="1295"/>
                  <a:pt x="1069" y="1317"/>
                </a:cubicBezTo>
                <a:cubicBezTo>
                  <a:pt x="1121" y="1343"/>
                  <a:pt x="1099" y="1353"/>
                  <a:pt x="1175" y="1364"/>
                </a:cubicBezTo>
                <a:cubicBezTo>
                  <a:pt x="1273" y="1378"/>
                  <a:pt x="1370" y="1387"/>
                  <a:pt x="1469" y="1387"/>
                </a:cubicBezTo>
              </a:path>
            </a:pathLst>
          </a:custGeom>
          <a:noFill/>
          <a:ln w="12700"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cxnSp>
        <p:nvCxnSpPr>
          <p:cNvPr id="13" name="Google Shape;333;p34">
            <a:extLst>
              <a:ext uri="{FF2B5EF4-FFF2-40B4-BE49-F238E27FC236}">
                <a16:creationId xmlns:a16="http://schemas.microsoft.com/office/drawing/2014/main" id="{CB8C7F92-9C16-441B-AC7C-66589E232004}"/>
              </a:ext>
            </a:extLst>
          </p:cNvPr>
          <p:cNvCxnSpPr/>
          <p:nvPr/>
        </p:nvCxnSpPr>
        <p:spPr>
          <a:xfrm>
            <a:off x="3896808" y="5016115"/>
            <a:ext cx="1371600" cy="0"/>
          </a:xfrm>
          <a:prstGeom prst="straightConnector1">
            <a:avLst/>
          </a:prstGeom>
          <a:noFill/>
          <a:ln w="12700" cap="flat" cmpd="sng">
            <a:solidFill>
              <a:schemeClr val="dk1"/>
            </a:solidFill>
            <a:prstDash val="solid"/>
            <a:round/>
            <a:headEnd type="none" w="sm" len="sm"/>
            <a:tailEnd type="none" w="sm" len="sm"/>
          </a:ln>
        </p:spPr>
      </p:cxnSp>
      <p:cxnSp>
        <p:nvCxnSpPr>
          <p:cNvPr id="14" name="Google Shape;334;p34">
            <a:extLst>
              <a:ext uri="{FF2B5EF4-FFF2-40B4-BE49-F238E27FC236}">
                <a16:creationId xmlns:a16="http://schemas.microsoft.com/office/drawing/2014/main" id="{806D4BC9-4408-4B9B-B62E-C3F447C43B00}"/>
              </a:ext>
            </a:extLst>
          </p:cNvPr>
          <p:cNvCxnSpPr/>
          <p:nvPr/>
        </p:nvCxnSpPr>
        <p:spPr>
          <a:xfrm>
            <a:off x="3896808" y="3568315"/>
            <a:ext cx="0" cy="2819400"/>
          </a:xfrm>
          <a:prstGeom prst="straightConnector1">
            <a:avLst/>
          </a:prstGeom>
          <a:noFill/>
          <a:ln w="12700" cap="flat" cmpd="sng">
            <a:solidFill>
              <a:schemeClr val="dk1"/>
            </a:solidFill>
            <a:prstDash val="solid"/>
            <a:round/>
            <a:headEnd type="none" w="sm" len="sm"/>
            <a:tailEnd type="none" w="sm" len="sm"/>
          </a:ln>
        </p:spPr>
      </p:cxnSp>
      <p:cxnSp>
        <p:nvCxnSpPr>
          <p:cNvPr id="15" name="Google Shape;336;p34">
            <a:extLst>
              <a:ext uri="{FF2B5EF4-FFF2-40B4-BE49-F238E27FC236}">
                <a16:creationId xmlns:a16="http://schemas.microsoft.com/office/drawing/2014/main" id="{47D13BF9-B4F0-4402-9A33-0B8ACD767A24}"/>
              </a:ext>
            </a:extLst>
          </p:cNvPr>
          <p:cNvCxnSpPr/>
          <p:nvPr/>
        </p:nvCxnSpPr>
        <p:spPr>
          <a:xfrm>
            <a:off x="3896808" y="5854315"/>
            <a:ext cx="2514600" cy="0"/>
          </a:xfrm>
          <a:prstGeom prst="straightConnector1">
            <a:avLst/>
          </a:prstGeom>
          <a:noFill/>
          <a:ln w="12700" cap="flat" cmpd="sng">
            <a:solidFill>
              <a:schemeClr val="dk1"/>
            </a:solidFill>
            <a:prstDash val="solid"/>
            <a:round/>
            <a:headEnd type="none" w="sm" len="sm"/>
            <a:tailEnd type="none" w="sm" len="sm"/>
          </a:ln>
        </p:spPr>
      </p:cxnSp>
      <p:cxnSp>
        <p:nvCxnSpPr>
          <p:cNvPr id="16" name="Google Shape;332;p34">
            <a:extLst>
              <a:ext uri="{FF2B5EF4-FFF2-40B4-BE49-F238E27FC236}">
                <a16:creationId xmlns:a16="http://schemas.microsoft.com/office/drawing/2014/main" id="{EA615940-3753-4235-9EDB-86DBCE680BEC}"/>
              </a:ext>
            </a:extLst>
          </p:cNvPr>
          <p:cNvCxnSpPr/>
          <p:nvPr/>
        </p:nvCxnSpPr>
        <p:spPr>
          <a:xfrm rot="10800000" flipH="1">
            <a:off x="5894564" y="4711315"/>
            <a:ext cx="1066800" cy="838200"/>
          </a:xfrm>
          <a:prstGeom prst="straightConnector1">
            <a:avLst/>
          </a:prstGeom>
          <a:noFill/>
          <a:ln w="12700" cap="flat" cmpd="sng">
            <a:solidFill>
              <a:schemeClr val="dk1"/>
            </a:solidFill>
            <a:prstDash val="solid"/>
            <a:round/>
            <a:headEnd type="none" w="sm" len="sm"/>
            <a:tailEnd type="triangle" w="sm" len="sm"/>
          </a:ln>
        </p:spPr>
      </p:cxnSp>
      <p:cxnSp>
        <p:nvCxnSpPr>
          <p:cNvPr id="17" name="Google Shape;335;p34">
            <a:extLst>
              <a:ext uri="{FF2B5EF4-FFF2-40B4-BE49-F238E27FC236}">
                <a16:creationId xmlns:a16="http://schemas.microsoft.com/office/drawing/2014/main" id="{48D2420D-744D-4F48-AA75-DB0647FC7D39}"/>
              </a:ext>
            </a:extLst>
          </p:cNvPr>
          <p:cNvCxnSpPr/>
          <p:nvPr/>
        </p:nvCxnSpPr>
        <p:spPr>
          <a:xfrm>
            <a:off x="6391530" y="5549515"/>
            <a:ext cx="0" cy="304800"/>
          </a:xfrm>
          <a:prstGeom prst="straightConnector1">
            <a:avLst/>
          </a:prstGeom>
          <a:noFill/>
          <a:ln w="12700" cap="flat" cmpd="sng">
            <a:solidFill>
              <a:schemeClr val="dk1"/>
            </a:solidFill>
            <a:prstDash val="solid"/>
            <a:round/>
            <a:headEnd type="none" w="sm" len="sm"/>
            <a:tailEnd type="none" w="sm" len="sm"/>
          </a:ln>
        </p:spPr>
      </p:cxnSp>
    </p:spTree>
    <p:extLst>
      <p:ext uri="{BB962C8B-B14F-4D97-AF65-F5344CB8AC3E}">
        <p14:creationId xmlns:p14="http://schemas.microsoft.com/office/powerpoint/2010/main" val="3550796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42FD71BB-A360-4DB6-8CF1-FFFC5B98B812}"/>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vi-VN" sz="3000" b="1">
                <a:solidFill>
                  <a:schemeClr val="bg1"/>
                </a:solidFill>
                <a:latin typeface="Arial "/>
              </a:rPr>
              <a:t>CÁC DẠNG DỰ ÁN HIỆU QUẢ NĂNG LƯỢNG</a:t>
            </a:r>
          </a:p>
        </p:txBody>
      </p:sp>
      <p:sp>
        <p:nvSpPr>
          <p:cNvPr id="3" name="Google Shape;58;p17">
            <a:extLst>
              <a:ext uri="{FF2B5EF4-FFF2-40B4-BE49-F238E27FC236}">
                <a16:creationId xmlns:a16="http://schemas.microsoft.com/office/drawing/2014/main" id="{F03A9A00-BDF1-42E1-BB39-33C109A979AD}"/>
              </a:ext>
            </a:extLst>
          </p:cNvPr>
          <p:cNvSpPr/>
          <p:nvPr/>
        </p:nvSpPr>
        <p:spPr>
          <a:xfrm>
            <a:off x="763555" y="3741574"/>
            <a:ext cx="1520890"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Các dạng EE</a:t>
            </a:r>
            <a:endParaRPr/>
          </a:p>
        </p:txBody>
      </p:sp>
      <p:sp>
        <p:nvSpPr>
          <p:cNvPr id="4" name="Google Shape;59;p17">
            <a:extLst>
              <a:ext uri="{FF2B5EF4-FFF2-40B4-BE49-F238E27FC236}">
                <a16:creationId xmlns:a16="http://schemas.microsoft.com/office/drawing/2014/main" id="{83BBDF55-239C-4540-8313-9090EB1AFEAA}"/>
              </a:ext>
            </a:extLst>
          </p:cNvPr>
          <p:cNvSpPr/>
          <p:nvPr/>
        </p:nvSpPr>
        <p:spPr>
          <a:xfrm>
            <a:off x="3425889" y="2258299"/>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Tối ưu hóa hệ thống</a:t>
            </a:r>
            <a:endParaRPr sz="1600" b="1" i="0" u="none" strike="noStrike" cap="none">
              <a:solidFill>
                <a:schemeClr val="dk1"/>
              </a:solidFill>
              <a:latin typeface="Arial"/>
              <a:ea typeface="Arial"/>
              <a:cs typeface="Arial"/>
              <a:sym typeface="Arial"/>
            </a:endParaRPr>
          </a:p>
        </p:txBody>
      </p:sp>
      <p:sp>
        <p:nvSpPr>
          <p:cNvPr id="5" name="Google Shape;60;p17">
            <a:extLst>
              <a:ext uri="{FF2B5EF4-FFF2-40B4-BE49-F238E27FC236}">
                <a16:creationId xmlns:a16="http://schemas.microsoft.com/office/drawing/2014/main" id="{C995C612-3163-4704-A9DC-E77B9B4FCE3D}"/>
              </a:ext>
            </a:extLst>
          </p:cNvPr>
          <p:cNvSpPr/>
          <p:nvPr/>
        </p:nvSpPr>
        <p:spPr>
          <a:xfrm>
            <a:off x="3425889" y="3280705"/>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Nâng cấp thiết bị</a:t>
            </a:r>
            <a:endParaRPr sz="1600" b="1" i="0" u="none" strike="noStrike" cap="none">
              <a:solidFill>
                <a:schemeClr val="dk1"/>
              </a:solidFill>
              <a:latin typeface="Arial"/>
              <a:ea typeface="Arial"/>
              <a:cs typeface="Arial"/>
              <a:sym typeface="Arial"/>
            </a:endParaRPr>
          </a:p>
        </p:txBody>
      </p:sp>
      <p:sp>
        <p:nvSpPr>
          <p:cNvPr id="6" name="Google Shape;61;p17">
            <a:extLst>
              <a:ext uri="{FF2B5EF4-FFF2-40B4-BE49-F238E27FC236}">
                <a16:creationId xmlns:a16="http://schemas.microsoft.com/office/drawing/2014/main" id="{C2591E31-F030-4804-A159-6AA4D243AD7E}"/>
              </a:ext>
            </a:extLst>
          </p:cNvPr>
          <p:cNvSpPr/>
          <p:nvPr/>
        </p:nvSpPr>
        <p:spPr>
          <a:xfrm>
            <a:off x="3425889" y="4292081"/>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Xây dựng hệ thống QLNL</a:t>
            </a:r>
            <a:endParaRPr/>
          </a:p>
        </p:txBody>
      </p:sp>
      <p:sp>
        <p:nvSpPr>
          <p:cNvPr id="7" name="Google Shape;62;p17">
            <a:extLst>
              <a:ext uri="{FF2B5EF4-FFF2-40B4-BE49-F238E27FC236}">
                <a16:creationId xmlns:a16="http://schemas.microsoft.com/office/drawing/2014/main" id="{10ECD144-AD37-47F8-9367-5519A536B364}"/>
              </a:ext>
            </a:extLst>
          </p:cNvPr>
          <p:cNvSpPr/>
          <p:nvPr/>
        </p:nvSpPr>
        <p:spPr>
          <a:xfrm>
            <a:off x="3425889" y="5303457"/>
            <a:ext cx="2394858" cy="597159"/>
          </a:xfrm>
          <a:prstGeom prst="roundRect">
            <a:avLst>
              <a:gd name="adj" fmla="val 16667"/>
            </a:avLst>
          </a:prstGeom>
          <a:solidFill>
            <a:schemeClr val="bg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Thu hồi nhiệt thải</a:t>
            </a:r>
            <a:endParaRPr sz="1600" b="1" i="0" u="none" strike="noStrike" cap="none">
              <a:solidFill>
                <a:schemeClr val="dk1"/>
              </a:solidFill>
              <a:latin typeface="Arial"/>
              <a:ea typeface="Arial"/>
              <a:cs typeface="Arial"/>
              <a:sym typeface="Arial"/>
            </a:endParaRPr>
          </a:p>
        </p:txBody>
      </p:sp>
      <p:cxnSp>
        <p:nvCxnSpPr>
          <p:cNvPr id="8" name="Google Shape;63;p17">
            <a:extLst>
              <a:ext uri="{FF2B5EF4-FFF2-40B4-BE49-F238E27FC236}">
                <a16:creationId xmlns:a16="http://schemas.microsoft.com/office/drawing/2014/main" id="{446A296F-8084-423A-8E92-75C5906F990B}"/>
              </a:ext>
            </a:extLst>
          </p:cNvPr>
          <p:cNvCxnSpPr>
            <a:stCxn id="3" idx="3"/>
            <a:endCxn id="4" idx="1"/>
          </p:cNvCxnSpPr>
          <p:nvPr/>
        </p:nvCxnSpPr>
        <p:spPr>
          <a:xfrm rot="10800000" flipH="1">
            <a:off x="2284445" y="2556954"/>
            <a:ext cx="1141500" cy="14832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9" name="Google Shape;64;p17">
            <a:extLst>
              <a:ext uri="{FF2B5EF4-FFF2-40B4-BE49-F238E27FC236}">
                <a16:creationId xmlns:a16="http://schemas.microsoft.com/office/drawing/2014/main" id="{A3532002-D58F-40BA-B8D8-2296C9E2872D}"/>
              </a:ext>
            </a:extLst>
          </p:cNvPr>
          <p:cNvCxnSpPr>
            <a:stCxn id="3" idx="3"/>
            <a:endCxn id="5" idx="1"/>
          </p:cNvCxnSpPr>
          <p:nvPr/>
        </p:nvCxnSpPr>
        <p:spPr>
          <a:xfrm rot="10800000" flipH="1">
            <a:off x="2284445" y="3579354"/>
            <a:ext cx="1141500" cy="4608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0" name="Google Shape;65;p17">
            <a:extLst>
              <a:ext uri="{FF2B5EF4-FFF2-40B4-BE49-F238E27FC236}">
                <a16:creationId xmlns:a16="http://schemas.microsoft.com/office/drawing/2014/main" id="{A2D5D4AE-4B73-4333-A336-4B5F8808E792}"/>
              </a:ext>
            </a:extLst>
          </p:cNvPr>
          <p:cNvCxnSpPr>
            <a:stCxn id="3" idx="3"/>
            <a:endCxn id="6" idx="1"/>
          </p:cNvCxnSpPr>
          <p:nvPr/>
        </p:nvCxnSpPr>
        <p:spPr>
          <a:xfrm>
            <a:off x="2284445" y="4040154"/>
            <a:ext cx="1141500" cy="5505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1" name="Google Shape;66;p17">
            <a:extLst>
              <a:ext uri="{FF2B5EF4-FFF2-40B4-BE49-F238E27FC236}">
                <a16:creationId xmlns:a16="http://schemas.microsoft.com/office/drawing/2014/main" id="{48A27C05-B054-47CA-AB9E-FC66DDE43425}"/>
              </a:ext>
            </a:extLst>
          </p:cNvPr>
          <p:cNvCxnSpPr>
            <a:stCxn id="3" idx="3"/>
            <a:endCxn id="7" idx="1"/>
          </p:cNvCxnSpPr>
          <p:nvPr/>
        </p:nvCxnSpPr>
        <p:spPr>
          <a:xfrm>
            <a:off x="2284445" y="4040154"/>
            <a:ext cx="1141500" cy="1561800"/>
          </a:xfrm>
          <a:prstGeom prst="bentConnector3">
            <a:avLst>
              <a:gd name="adj1" fmla="val 50000"/>
            </a:avLst>
          </a:prstGeom>
          <a:noFill/>
          <a:ln w="28575" cap="flat" cmpd="sng">
            <a:solidFill>
              <a:schemeClr val="dk1"/>
            </a:solidFill>
            <a:prstDash val="solid"/>
            <a:round/>
            <a:headEnd type="none" w="sm" len="sm"/>
            <a:tailEnd type="triangle" w="med" len="med"/>
          </a:ln>
        </p:spPr>
      </p:cxnSp>
      <p:sp>
        <p:nvSpPr>
          <p:cNvPr id="12" name="Google Shape;67;p17">
            <a:extLst>
              <a:ext uri="{FF2B5EF4-FFF2-40B4-BE49-F238E27FC236}">
                <a16:creationId xmlns:a16="http://schemas.microsoft.com/office/drawing/2014/main" id="{08E9D989-13D4-4C30-9A2A-8F452FC867D4}"/>
              </a:ext>
            </a:extLst>
          </p:cNvPr>
          <p:cNvSpPr txBox="1"/>
          <p:nvPr/>
        </p:nvSpPr>
        <p:spPr>
          <a:xfrm>
            <a:off x="6632511" y="2116794"/>
            <a:ext cx="3978300" cy="78483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Cải tiến quy trình, tối ưu hóa hệ thống (khí nén, bơm, quạt, lò hơi,…);</a:t>
            </a:r>
            <a:endParaRPr/>
          </a:p>
          <a:p>
            <a:pPr marL="285750" marR="0" lvl="0" indent="-285750" algn="just" rtl="0">
              <a:lnSpc>
                <a:spcPct val="10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Loại bỏ tổn thất,…</a:t>
            </a:r>
            <a:endParaRPr/>
          </a:p>
        </p:txBody>
      </p:sp>
      <p:sp>
        <p:nvSpPr>
          <p:cNvPr id="13" name="Google Shape;68;p17">
            <a:extLst>
              <a:ext uri="{FF2B5EF4-FFF2-40B4-BE49-F238E27FC236}">
                <a16:creationId xmlns:a16="http://schemas.microsoft.com/office/drawing/2014/main" id="{5AC6BA18-9F95-4850-AE94-A35000A73AEB}"/>
              </a:ext>
            </a:extLst>
          </p:cNvPr>
          <p:cNvSpPr txBox="1"/>
          <p:nvPr/>
        </p:nvSpPr>
        <p:spPr>
          <a:xfrm>
            <a:off x="6632511" y="3122530"/>
            <a:ext cx="4525346" cy="78483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Lắp đặt motor hiệu suất cao (IE3,IE4,IE5);</a:t>
            </a:r>
            <a:endParaRPr/>
          </a:p>
          <a:p>
            <a:pPr marL="285750" marR="0" lvl="0" indent="-285750" algn="just" rtl="0">
              <a:lnSpc>
                <a:spcPct val="10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Lắp đặt biến tần kết hợp sensor điều khiển;</a:t>
            </a:r>
            <a:endParaRPr/>
          </a:p>
          <a:p>
            <a:pPr marL="285750" marR="0" lvl="0" indent="-285750" algn="just" rtl="0">
              <a:lnSpc>
                <a:spcPct val="10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Đèn LED, đèn NLMT,….</a:t>
            </a:r>
            <a:endParaRPr/>
          </a:p>
        </p:txBody>
      </p:sp>
      <p:sp>
        <p:nvSpPr>
          <p:cNvPr id="14" name="Google Shape;69;p17">
            <a:extLst>
              <a:ext uri="{FF2B5EF4-FFF2-40B4-BE49-F238E27FC236}">
                <a16:creationId xmlns:a16="http://schemas.microsoft.com/office/drawing/2014/main" id="{280C80C5-5EA5-4ADF-BABD-3CCCD8580EBB}"/>
              </a:ext>
            </a:extLst>
          </p:cNvPr>
          <p:cNvSpPr txBox="1"/>
          <p:nvPr/>
        </p:nvSpPr>
        <p:spPr>
          <a:xfrm>
            <a:off x="6632511" y="4133906"/>
            <a:ext cx="4525346" cy="78483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Xây dựng hệ thống quản lý năng lượng (theo ISO 50001 or theo nội bộ);</a:t>
            </a:r>
            <a:endParaRPr/>
          </a:p>
          <a:p>
            <a:pPr marL="285750" marR="0" lvl="0" indent="-285750" algn="just" rtl="0">
              <a:lnSpc>
                <a:spcPct val="10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Trang bị thiết bị theo dõi, giám sát, phân tích.</a:t>
            </a:r>
            <a:endParaRPr/>
          </a:p>
        </p:txBody>
      </p:sp>
      <p:sp>
        <p:nvSpPr>
          <p:cNvPr id="15" name="Google Shape;70;p17">
            <a:extLst>
              <a:ext uri="{FF2B5EF4-FFF2-40B4-BE49-F238E27FC236}">
                <a16:creationId xmlns:a16="http://schemas.microsoft.com/office/drawing/2014/main" id="{1BAB0171-4771-426E-9C3B-C4730F8DDE72}"/>
              </a:ext>
            </a:extLst>
          </p:cNvPr>
          <p:cNvSpPr txBox="1"/>
          <p:nvPr/>
        </p:nvSpPr>
        <p:spPr>
          <a:xfrm>
            <a:off x="6632510" y="5303457"/>
            <a:ext cx="4254759" cy="553998"/>
          </a:xfrm>
          <a:prstGeom prst="rect">
            <a:avLst/>
          </a:prstGeom>
          <a:solidFill>
            <a:schemeClr val="bg1"/>
          </a:solid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Tận dụng nhiệt thải từ các nguồn để tái sử dụng (sưới ấm, phát điện,…).</a:t>
            </a:r>
            <a:endParaRPr/>
          </a:p>
        </p:txBody>
      </p:sp>
      <p:sp>
        <p:nvSpPr>
          <p:cNvPr id="16" name="Google Shape;71;p17">
            <a:extLst>
              <a:ext uri="{FF2B5EF4-FFF2-40B4-BE49-F238E27FC236}">
                <a16:creationId xmlns:a16="http://schemas.microsoft.com/office/drawing/2014/main" id="{0B49C16C-B783-49E4-B109-211171C96496}"/>
              </a:ext>
            </a:extLst>
          </p:cNvPr>
          <p:cNvSpPr/>
          <p:nvPr/>
        </p:nvSpPr>
        <p:spPr>
          <a:xfrm>
            <a:off x="5820747" y="2442337"/>
            <a:ext cx="811763" cy="229081"/>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7" name="Google Shape;72;p17">
            <a:extLst>
              <a:ext uri="{FF2B5EF4-FFF2-40B4-BE49-F238E27FC236}">
                <a16:creationId xmlns:a16="http://schemas.microsoft.com/office/drawing/2014/main" id="{5C3FD65D-E5F5-4681-8BCC-4562D4017549}"/>
              </a:ext>
            </a:extLst>
          </p:cNvPr>
          <p:cNvSpPr/>
          <p:nvPr/>
        </p:nvSpPr>
        <p:spPr>
          <a:xfrm>
            <a:off x="5820747" y="3456409"/>
            <a:ext cx="811763" cy="229081"/>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 name="Google Shape;73;p17">
            <a:extLst>
              <a:ext uri="{FF2B5EF4-FFF2-40B4-BE49-F238E27FC236}">
                <a16:creationId xmlns:a16="http://schemas.microsoft.com/office/drawing/2014/main" id="{56E81E03-65CC-4EEB-B4F6-32FD01B29A0D}"/>
              </a:ext>
            </a:extLst>
          </p:cNvPr>
          <p:cNvSpPr/>
          <p:nvPr/>
        </p:nvSpPr>
        <p:spPr>
          <a:xfrm>
            <a:off x="5820746" y="4478815"/>
            <a:ext cx="811763" cy="229081"/>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 name="Google Shape;74;p17">
            <a:extLst>
              <a:ext uri="{FF2B5EF4-FFF2-40B4-BE49-F238E27FC236}">
                <a16:creationId xmlns:a16="http://schemas.microsoft.com/office/drawing/2014/main" id="{C0A547BD-6968-4F59-9131-1CEE0953E637}"/>
              </a:ext>
            </a:extLst>
          </p:cNvPr>
          <p:cNvSpPr/>
          <p:nvPr/>
        </p:nvSpPr>
        <p:spPr>
          <a:xfrm>
            <a:off x="5823855" y="5460807"/>
            <a:ext cx="811763" cy="229081"/>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8187491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57;p17">
            <a:extLst>
              <a:ext uri="{FF2B5EF4-FFF2-40B4-BE49-F238E27FC236}">
                <a16:creationId xmlns:a16="http://schemas.microsoft.com/office/drawing/2014/main" id="{68EFBB46-E914-4496-96C9-8F1F20E33DAF}"/>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CHỈ TIÊU TÀI CHÍNH</a:t>
            </a:r>
            <a:endParaRPr lang="vi-VN" sz="3000" b="1">
              <a:solidFill>
                <a:schemeClr val="bg1"/>
              </a:solidFill>
              <a:latin typeface="Arial "/>
            </a:endParaRPr>
          </a:p>
        </p:txBody>
      </p:sp>
      <p:sp>
        <p:nvSpPr>
          <p:cNvPr id="4" name="Google Shape;342;p35">
            <a:extLst>
              <a:ext uri="{FF2B5EF4-FFF2-40B4-BE49-F238E27FC236}">
                <a16:creationId xmlns:a16="http://schemas.microsoft.com/office/drawing/2014/main" id="{1D0CD3E8-B860-4316-91D3-C0884B6173B9}"/>
              </a:ext>
            </a:extLst>
          </p:cNvPr>
          <p:cNvSpPr/>
          <p:nvPr/>
        </p:nvSpPr>
        <p:spPr>
          <a:xfrm>
            <a:off x="1918990" y="1916746"/>
            <a:ext cx="4287762" cy="743279"/>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700" b="0" i="0" u="none" strike="noStrike" cap="none">
                <a:solidFill>
                  <a:schemeClr val="dk1"/>
                </a:solidFill>
                <a:latin typeface="Arial"/>
                <a:ea typeface="Arial"/>
                <a:cs typeface="Arial"/>
                <a:sym typeface="Arial"/>
              </a:rPr>
              <a:t>Khả năng sinh lợi trên mỗi đồng vốn ?</a:t>
            </a:r>
            <a:endParaRPr/>
          </a:p>
        </p:txBody>
      </p:sp>
      <p:sp>
        <p:nvSpPr>
          <p:cNvPr id="5" name="Google Shape;343;p35">
            <a:extLst>
              <a:ext uri="{FF2B5EF4-FFF2-40B4-BE49-F238E27FC236}">
                <a16:creationId xmlns:a16="http://schemas.microsoft.com/office/drawing/2014/main" id="{6DB0A038-DEC3-4022-A91C-FF5B8F7C86C5}"/>
              </a:ext>
            </a:extLst>
          </p:cNvPr>
          <p:cNvSpPr/>
          <p:nvPr/>
        </p:nvSpPr>
        <p:spPr>
          <a:xfrm>
            <a:off x="6416301" y="1916746"/>
            <a:ext cx="3643313" cy="805219"/>
          </a:xfrm>
          <a:prstGeom prst="roundRect">
            <a:avLst>
              <a:gd name="adj" fmla="val 16667"/>
            </a:avLst>
          </a:prstGeom>
          <a:solidFill>
            <a:srgbClr val="073763"/>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700" b="0" i="0" u="none" strike="noStrike" cap="none">
                <a:solidFill>
                  <a:srgbClr val="FFFFFF"/>
                </a:solidFill>
                <a:latin typeface="Arial"/>
                <a:ea typeface="Arial"/>
                <a:cs typeface="Arial"/>
                <a:sym typeface="Arial"/>
              </a:rPr>
              <a:t>Tỷ suất hoàn vốn nội tại </a:t>
            </a:r>
            <a:r>
              <a:rPr lang="en-US" sz="1700" b="1" i="0" u="none" strike="noStrike" cap="none">
                <a:solidFill>
                  <a:srgbClr val="FFFFFF"/>
                </a:solidFill>
                <a:latin typeface="Arial"/>
                <a:ea typeface="Arial"/>
                <a:cs typeface="Arial"/>
                <a:sym typeface="Arial"/>
              </a:rPr>
              <a:t>(IRR)</a:t>
            </a:r>
            <a:endParaRPr/>
          </a:p>
        </p:txBody>
      </p:sp>
      <p:pic>
        <p:nvPicPr>
          <p:cNvPr id="6" name="Picture 5">
            <a:extLst>
              <a:ext uri="{FF2B5EF4-FFF2-40B4-BE49-F238E27FC236}">
                <a16:creationId xmlns:a16="http://schemas.microsoft.com/office/drawing/2014/main" id="{0760BF2A-A46C-4E1C-8962-0DE426BC4388}"/>
              </a:ext>
            </a:extLst>
          </p:cNvPr>
          <p:cNvPicPr>
            <a:picLocks noChangeAspect="1"/>
          </p:cNvPicPr>
          <p:nvPr/>
        </p:nvPicPr>
        <p:blipFill>
          <a:blip r:embed="rId2"/>
          <a:stretch>
            <a:fillRect/>
          </a:stretch>
        </p:blipFill>
        <p:spPr>
          <a:xfrm>
            <a:off x="2569222" y="2843463"/>
            <a:ext cx="7694158" cy="3679149"/>
          </a:xfrm>
          <a:prstGeom prst="rect">
            <a:avLst/>
          </a:prstGeom>
        </p:spPr>
      </p:pic>
    </p:spTree>
    <p:extLst>
      <p:ext uri="{BB962C8B-B14F-4D97-AF65-F5344CB8AC3E}">
        <p14:creationId xmlns:p14="http://schemas.microsoft.com/office/powerpoint/2010/main" val="4090152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57;p17">
            <a:extLst>
              <a:ext uri="{FF2B5EF4-FFF2-40B4-BE49-F238E27FC236}">
                <a16:creationId xmlns:a16="http://schemas.microsoft.com/office/drawing/2014/main" id="{890AA98C-8825-4EDE-8DCA-1E29685F3D6B}"/>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TOÀN DIỆN CÁC DỰ ÁN HIỆU QUẢ NĂNG L</a:t>
            </a:r>
            <a:r>
              <a:rPr lang="vi-VN" sz="3000" b="1">
                <a:solidFill>
                  <a:schemeClr val="bg1"/>
                </a:solidFill>
                <a:latin typeface="Arial "/>
              </a:rPr>
              <a:t>Ư</a:t>
            </a:r>
            <a:r>
              <a:rPr lang="en-US" sz="3000" b="1">
                <a:solidFill>
                  <a:schemeClr val="bg1"/>
                </a:solidFill>
                <a:latin typeface="Arial "/>
              </a:rPr>
              <a:t>ỢNG</a:t>
            </a:r>
            <a:endParaRPr lang="vi-VN" sz="3000" b="1">
              <a:solidFill>
                <a:schemeClr val="bg1"/>
              </a:solidFill>
              <a:latin typeface="Arial "/>
            </a:endParaRPr>
          </a:p>
        </p:txBody>
      </p:sp>
      <p:grpSp>
        <p:nvGrpSpPr>
          <p:cNvPr id="6" name="Google Shape;352;p36">
            <a:extLst>
              <a:ext uri="{FF2B5EF4-FFF2-40B4-BE49-F238E27FC236}">
                <a16:creationId xmlns:a16="http://schemas.microsoft.com/office/drawing/2014/main" id="{FB93587F-344E-4FC4-9748-59ABAEF744A8}"/>
              </a:ext>
            </a:extLst>
          </p:cNvPr>
          <p:cNvGrpSpPr/>
          <p:nvPr/>
        </p:nvGrpSpPr>
        <p:grpSpPr>
          <a:xfrm>
            <a:off x="2120633" y="1998142"/>
            <a:ext cx="7772400" cy="4006408"/>
            <a:chOff x="0" y="108833"/>
            <a:chExt cx="7772400" cy="4006408"/>
          </a:xfrm>
        </p:grpSpPr>
        <p:sp>
          <p:nvSpPr>
            <p:cNvPr id="7" name="Google Shape;353;p36">
              <a:extLst>
                <a:ext uri="{FF2B5EF4-FFF2-40B4-BE49-F238E27FC236}">
                  <a16:creationId xmlns:a16="http://schemas.microsoft.com/office/drawing/2014/main" id="{D66E6B82-E695-4B39-AD13-5BC93937D9DE}"/>
                </a:ext>
              </a:extLst>
            </p:cNvPr>
            <p:cNvSpPr/>
            <p:nvPr/>
          </p:nvSpPr>
          <p:spPr>
            <a:xfrm>
              <a:off x="0" y="521721"/>
              <a:ext cx="7772400" cy="781200"/>
            </a:xfrm>
            <a:prstGeom prst="rect">
              <a:avLst/>
            </a:prstGeom>
            <a:solidFill>
              <a:schemeClr val="lt1">
                <a:alpha val="89803"/>
              </a:schemeClr>
            </a:solidFill>
            <a:ln w="254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55;p36">
              <a:extLst>
                <a:ext uri="{FF2B5EF4-FFF2-40B4-BE49-F238E27FC236}">
                  <a16:creationId xmlns:a16="http://schemas.microsoft.com/office/drawing/2014/main" id="{594195F9-1C83-4FCC-A0F0-440A68D2DD33}"/>
                </a:ext>
              </a:extLst>
            </p:cNvPr>
            <p:cNvSpPr txBox="1"/>
            <p:nvPr/>
          </p:nvSpPr>
          <p:spPr>
            <a:xfrm>
              <a:off x="433292" y="108833"/>
              <a:ext cx="5833162" cy="825776"/>
            </a:xfrm>
            <a:prstGeom prst="rect">
              <a:avLst/>
            </a:prstGeom>
            <a:solidFill>
              <a:schemeClr val="accent5">
                <a:lumMod val="75000"/>
              </a:schemeClr>
            </a:solidFill>
            <a:ln>
              <a:solidFill>
                <a:schemeClr val="accent5"/>
              </a:solidFill>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(1) Các cơ sở để đánh giá ảnh hưởng</a:t>
              </a:r>
              <a:endParaRPr sz="2400" b="0" i="0" u="none" strike="noStrike" cap="none">
                <a:solidFill>
                  <a:schemeClr val="lt1"/>
                </a:solidFill>
                <a:latin typeface="Arial"/>
                <a:ea typeface="Arial"/>
                <a:cs typeface="Arial"/>
                <a:sym typeface="Arial"/>
              </a:endParaRPr>
            </a:p>
          </p:txBody>
        </p:sp>
        <p:sp>
          <p:nvSpPr>
            <p:cNvPr id="10" name="Google Shape;356;p36">
              <a:extLst>
                <a:ext uri="{FF2B5EF4-FFF2-40B4-BE49-F238E27FC236}">
                  <a16:creationId xmlns:a16="http://schemas.microsoft.com/office/drawing/2014/main" id="{23858363-BC58-4F8D-8DD2-8A669AEA1057}"/>
                </a:ext>
              </a:extLst>
            </p:cNvPr>
            <p:cNvSpPr/>
            <p:nvPr/>
          </p:nvSpPr>
          <p:spPr>
            <a:xfrm>
              <a:off x="0" y="1927881"/>
              <a:ext cx="7772400" cy="781200"/>
            </a:xfrm>
            <a:prstGeom prst="rect">
              <a:avLst/>
            </a:prstGeom>
            <a:solidFill>
              <a:schemeClr val="lt1">
                <a:alpha val="89803"/>
              </a:schemeClr>
            </a:solidFill>
            <a:ln w="254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58;p36">
              <a:extLst>
                <a:ext uri="{FF2B5EF4-FFF2-40B4-BE49-F238E27FC236}">
                  <a16:creationId xmlns:a16="http://schemas.microsoft.com/office/drawing/2014/main" id="{1B045013-9ACA-4CBE-A7C6-53F71D5062A6}"/>
                </a:ext>
              </a:extLst>
            </p:cNvPr>
            <p:cNvSpPr txBox="1"/>
            <p:nvPr/>
          </p:nvSpPr>
          <p:spPr>
            <a:xfrm>
              <a:off x="433292" y="1514993"/>
              <a:ext cx="5885937" cy="825776"/>
            </a:xfrm>
            <a:prstGeom prst="rect">
              <a:avLst/>
            </a:prstGeom>
            <a:solidFill>
              <a:schemeClr val="accent1">
                <a:lumMod val="75000"/>
              </a:schemeClr>
            </a:solidFill>
            <a:ln>
              <a:solidFill>
                <a:schemeClr val="accent5"/>
              </a:solidFill>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(2)Các cơ sở đánh giá rủi ro</a:t>
              </a:r>
              <a:endParaRPr sz="2400" b="0" i="0" u="none" strike="noStrike" cap="none">
                <a:solidFill>
                  <a:schemeClr val="lt1"/>
                </a:solidFill>
                <a:latin typeface="Arial"/>
                <a:ea typeface="Arial"/>
                <a:cs typeface="Arial"/>
                <a:sym typeface="Arial"/>
              </a:endParaRPr>
            </a:p>
          </p:txBody>
        </p:sp>
        <p:sp>
          <p:nvSpPr>
            <p:cNvPr id="13" name="Google Shape;359;p36">
              <a:extLst>
                <a:ext uri="{FF2B5EF4-FFF2-40B4-BE49-F238E27FC236}">
                  <a16:creationId xmlns:a16="http://schemas.microsoft.com/office/drawing/2014/main" id="{0F359471-A249-4B17-B6A6-A5617F66C34E}"/>
                </a:ext>
              </a:extLst>
            </p:cNvPr>
            <p:cNvSpPr/>
            <p:nvPr/>
          </p:nvSpPr>
          <p:spPr>
            <a:xfrm>
              <a:off x="0" y="3334041"/>
              <a:ext cx="7772400" cy="781200"/>
            </a:xfrm>
            <a:prstGeom prst="rect">
              <a:avLst/>
            </a:prstGeom>
            <a:solidFill>
              <a:schemeClr val="lt1">
                <a:alpha val="89803"/>
              </a:schemeClr>
            </a:solidFill>
            <a:ln w="254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61;p36">
              <a:extLst>
                <a:ext uri="{FF2B5EF4-FFF2-40B4-BE49-F238E27FC236}">
                  <a16:creationId xmlns:a16="http://schemas.microsoft.com/office/drawing/2014/main" id="{1A929000-9E4F-49BC-9E48-B1552527C58D}"/>
                </a:ext>
              </a:extLst>
            </p:cNvPr>
            <p:cNvSpPr txBox="1"/>
            <p:nvPr/>
          </p:nvSpPr>
          <p:spPr>
            <a:xfrm>
              <a:off x="433292" y="2921153"/>
              <a:ext cx="5942193" cy="825776"/>
            </a:xfrm>
            <a:prstGeom prst="rect">
              <a:avLst/>
            </a:prstGeom>
            <a:solidFill>
              <a:schemeClr val="accent5"/>
            </a:solidFill>
            <a:ln>
              <a:solidFill>
                <a:schemeClr val="accent5"/>
              </a:solidFill>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(3) Quản lý dự án và quản lý rủi ro cho các dự án hiệu quả năng lượng</a:t>
              </a:r>
              <a:endParaRPr sz="24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3747869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7BC1019B-84F8-479F-8B2C-FF2F2B44A9EB}"/>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THẨM ĐỊNH TOÀN DIỆN CÁC DỰ ÁN HIỆU QUẢ NĂNG L</a:t>
            </a:r>
            <a:r>
              <a:rPr lang="vi-VN" sz="3000" b="1">
                <a:solidFill>
                  <a:schemeClr val="bg1"/>
                </a:solidFill>
                <a:latin typeface="Arial "/>
              </a:rPr>
              <a:t>Ư</a:t>
            </a:r>
            <a:r>
              <a:rPr lang="en-US" sz="3000" b="1">
                <a:solidFill>
                  <a:schemeClr val="bg1"/>
                </a:solidFill>
                <a:latin typeface="Arial "/>
              </a:rPr>
              <a:t>ỢNG</a:t>
            </a:r>
            <a:endParaRPr lang="vi-VN" sz="3000" b="1">
              <a:solidFill>
                <a:schemeClr val="bg1"/>
              </a:solidFill>
              <a:latin typeface="Arial "/>
            </a:endParaRPr>
          </a:p>
        </p:txBody>
      </p:sp>
      <p:sp>
        <p:nvSpPr>
          <p:cNvPr id="3" name="Google Shape;367;p37">
            <a:extLst>
              <a:ext uri="{FF2B5EF4-FFF2-40B4-BE49-F238E27FC236}">
                <a16:creationId xmlns:a16="http://schemas.microsoft.com/office/drawing/2014/main" id="{D84C7610-F73F-44FC-A144-03C45EF4BF82}"/>
              </a:ext>
            </a:extLst>
          </p:cNvPr>
          <p:cNvSpPr/>
          <p:nvPr/>
        </p:nvSpPr>
        <p:spPr>
          <a:xfrm>
            <a:off x="844825" y="1773746"/>
            <a:ext cx="10628731" cy="732468"/>
          </a:xfrm>
          <a:prstGeom prst="rect">
            <a:avLst/>
          </a:prstGeom>
          <a:noFill/>
          <a:ln>
            <a:noFill/>
          </a:ln>
        </p:spPr>
        <p:txBody>
          <a:bodyPr spcFirstLastPara="1" wrap="square" lIns="91425" tIns="45700" rIns="91425" bIns="45700" anchor="t" anchorCtr="0">
            <a:spAutoFit/>
          </a:bodyPr>
          <a:lstStyle/>
          <a:p>
            <a:pPr marL="0" marR="0" lvl="0" indent="0" algn="l" rtl="0">
              <a:lnSpc>
                <a:spcPct val="130000"/>
              </a:lnSpc>
              <a:spcBef>
                <a:spcPts val="0"/>
              </a:spcBef>
              <a:spcAft>
                <a:spcPts val="0"/>
              </a:spcAft>
              <a:buNone/>
            </a:pPr>
            <a:r>
              <a:rPr lang="en-US" sz="1600" b="0" i="1" u="none" strike="noStrike" cap="none" dirty="0">
                <a:solidFill>
                  <a:srgbClr val="073763"/>
                </a:solidFill>
                <a:latin typeface="Arial "/>
                <a:ea typeface="Arial"/>
                <a:cs typeface="Arial"/>
                <a:sym typeface="Arial"/>
              </a:rPr>
              <a:t>Các  </a:t>
            </a:r>
            <a:r>
              <a:rPr lang="en-US" sz="1600" b="0" i="1" u="none" strike="noStrike" cap="none" dirty="0" err="1">
                <a:solidFill>
                  <a:srgbClr val="073763"/>
                </a:solidFill>
                <a:latin typeface="Arial "/>
                <a:ea typeface="Arial"/>
                <a:cs typeface="Arial"/>
                <a:sym typeface="Arial"/>
              </a:rPr>
              <a:t>yếu</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tố</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chính</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của</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đánh</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giá</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ảnh</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hưởng</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và</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giới</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thiệu</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các</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cách</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tiếp</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cận</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sử</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dụng</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để</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quyết</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định</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năng</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lượng</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tiết</a:t>
            </a:r>
            <a:r>
              <a:rPr lang="en-US" sz="1600" b="0" i="1" u="none" strike="noStrike" cap="none" dirty="0">
                <a:solidFill>
                  <a:srgbClr val="073763"/>
                </a:solidFill>
                <a:latin typeface="Arial "/>
                <a:ea typeface="Arial"/>
                <a:cs typeface="Arial"/>
                <a:sym typeface="Arial"/>
              </a:rPr>
              <a:t> </a:t>
            </a:r>
            <a:r>
              <a:rPr lang="en-US" sz="1600" b="0" i="1" u="none" strike="noStrike" cap="none" dirty="0" err="1">
                <a:solidFill>
                  <a:srgbClr val="073763"/>
                </a:solidFill>
                <a:latin typeface="Arial "/>
                <a:ea typeface="Arial"/>
                <a:cs typeface="Arial"/>
                <a:sym typeface="Arial"/>
              </a:rPr>
              <a:t>kiệm</a:t>
            </a:r>
            <a:r>
              <a:rPr lang="en-US" sz="1600" b="0" i="1" u="none" strike="noStrike" cap="none" dirty="0">
                <a:solidFill>
                  <a:srgbClr val="073763"/>
                </a:solidFill>
                <a:latin typeface="Arial "/>
                <a:ea typeface="Arial"/>
                <a:cs typeface="Arial"/>
                <a:sym typeface="Arial"/>
              </a:rPr>
              <a:t>:</a:t>
            </a:r>
            <a:endParaRPr sz="1600" b="0" i="1" u="none" strike="noStrike" cap="none" dirty="0">
              <a:solidFill>
                <a:srgbClr val="073763"/>
              </a:solidFill>
              <a:latin typeface="Arial "/>
              <a:ea typeface="Arial"/>
              <a:cs typeface="Arial"/>
              <a:sym typeface="Arial"/>
            </a:endParaRPr>
          </a:p>
        </p:txBody>
      </p:sp>
      <p:grpSp>
        <p:nvGrpSpPr>
          <p:cNvPr id="4" name="Google Shape;368;p37">
            <a:extLst>
              <a:ext uri="{FF2B5EF4-FFF2-40B4-BE49-F238E27FC236}">
                <a16:creationId xmlns:a16="http://schemas.microsoft.com/office/drawing/2014/main" id="{C8F3384E-CF0C-4697-828F-35396CA652FF}"/>
              </a:ext>
            </a:extLst>
          </p:cNvPr>
          <p:cNvGrpSpPr/>
          <p:nvPr/>
        </p:nvGrpSpPr>
        <p:grpSpPr>
          <a:xfrm>
            <a:off x="1741967" y="2545081"/>
            <a:ext cx="8708065" cy="3922756"/>
            <a:chOff x="5681" y="292293"/>
            <a:chExt cx="7400341" cy="3058523"/>
          </a:xfrm>
          <a:solidFill>
            <a:schemeClr val="accent1"/>
          </a:solidFill>
        </p:grpSpPr>
        <p:sp>
          <p:nvSpPr>
            <p:cNvPr id="5" name="Google Shape;369;p37">
              <a:extLst>
                <a:ext uri="{FF2B5EF4-FFF2-40B4-BE49-F238E27FC236}">
                  <a16:creationId xmlns:a16="http://schemas.microsoft.com/office/drawing/2014/main" id="{E2A6267E-45A5-475A-9995-3A9898ABBF4D}"/>
                </a:ext>
              </a:extLst>
            </p:cNvPr>
            <p:cNvSpPr/>
            <p:nvPr/>
          </p:nvSpPr>
          <p:spPr>
            <a:xfrm>
              <a:off x="2142708" y="888221"/>
              <a:ext cx="461330" cy="91440"/>
            </a:xfrm>
            <a:custGeom>
              <a:avLst/>
              <a:gdLst/>
              <a:ahLst/>
              <a:cxnLst/>
              <a:rect l="l" t="t" r="r" b="b"/>
              <a:pathLst>
                <a:path w="120000" h="120000" extrusionOk="0">
                  <a:moveTo>
                    <a:pt x="0" y="60000"/>
                  </a:moveTo>
                  <a:lnTo>
                    <a:pt x="120000" y="60000"/>
                  </a:lnTo>
                </a:path>
              </a:pathLst>
            </a:custGeom>
            <a:ln>
              <a:headEnd type="none" w="sm" len="sm"/>
              <a:tailEnd type="stealth" w="med" len="med"/>
            </a:ln>
          </p:spPr>
          <p:style>
            <a:lnRef idx="1">
              <a:schemeClr val="accent5"/>
            </a:lnRef>
            <a:fillRef idx="0">
              <a:schemeClr val="accent5"/>
            </a:fillRef>
            <a:effectRef idx="0">
              <a:schemeClr val="accent5"/>
            </a:effectRef>
            <a:fontRef idx="minor">
              <a:schemeClr val="tx1"/>
            </a:fontRef>
          </p:style>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
              </a:endParaRPr>
            </a:p>
          </p:txBody>
        </p:sp>
        <p:sp>
          <p:nvSpPr>
            <p:cNvPr id="7" name="Google Shape;371;p37">
              <a:extLst>
                <a:ext uri="{FF2B5EF4-FFF2-40B4-BE49-F238E27FC236}">
                  <a16:creationId xmlns:a16="http://schemas.microsoft.com/office/drawing/2014/main" id="{A518136A-BCE7-45B9-A2F2-6A8525689392}"/>
                </a:ext>
              </a:extLst>
            </p:cNvPr>
            <p:cNvSpPr/>
            <p:nvPr/>
          </p:nvSpPr>
          <p:spPr>
            <a:xfrm>
              <a:off x="5681" y="292293"/>
              <a:ext cx="2138826" cy="1283296"/>
            </a:xfrm>
            <a:prstGeom prst="rect">
              <a:avLst/>
            </a:prstGeom>
            <a:gr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
              </a:endParaRPr>
            </a:p>
          </p:txBody>
        </p:sp>
        <p:sp>
          <p:nvSpPr>
            <p:cNvPr id="8" name="Google Shape;372;p37">
              <a:extLst>
                <a:ext uri="{FF2B5EF4-FFF2-40B4-BE49-F238E27FC236}">
                  <a16:creationId xmlns:a16="http://schemas.microsoft.com/office/drawing/2014/main" id="{E3EA3A83-DF28-48B0-83EF-D866B1B3D268}"/>
                </a:ext>
              </a:extLst>
            </p:cNvPr>
            <p:cNvSpPr txBox="1"/>
            <p:nvPr/>
          </p:nvSpPr>
          <p:spPr>
            <a:xfrm>
              <a:off x="5681" y="292293"/>
              <a:ext cx="2138826" cy="1283296"/>
            </a:xfrm>
            <a:prstGeom prst="rect">
              <a:avLst/>
            </a:prstGeom>
            <a:grp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600" b="0" i="0" u="none" strike="noStrike" cap="none" dirty="0" err="1">
                  <a:solidFill>
                    <a:schemeClr val="bg1"/>
                  </a:solidFill>
                  <a:latin typeface="Arial "/>
                  <a:ea typeface="Arial"/>
                  <a:cs typeface="Arial"/>
                  <a:sym typeface="Arial"/>
                </a:rPr>
                <a:t>Thiết</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lập</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các</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mục</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tiêu</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thẩm</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định</a:t>
              </a:r>
              <a:endParaRPr sz="1600" b="0" i="0" u="none" strike="noStrike" cap="none" dirty="0">
                <a:solidFill>
                  <a:schemeClr val="bg1"/>
                </a:solidFill>
                <a:latin typeface="Arial "/>
                <a:ea typeface="Arial"/>
                <a:cs typeface="Arial"/>
                <a:sym typeface="Arial"/>
              </a:endParaRPr>
            </a:p>
          </p:txBody>
        </p:sp>
        <p:sp>
          <p:nvSpPr>
            <p:cNvPr id="9" name="Google Shape;373;p37">
              <a:extLst>
                <a:ext uri="{FF2B5EF4-FFF2-40B4-BE49-F238E27FC236}">
                  <a16:creationId xmlns:a16="http://schemas.microsoft.com/office/drawing/2014/main" id="{6BC676E5-85E9-4EB4-8693-4982391D61A5}"/>
                </a:ext>
              </a:extLst>
            </p:cNvPr>
            <p:cNvSpPr/>
            <p:nvPr/>
          </p:nvSpPr>
          <p:spPr>
            <a:xfrm>
              <a:off x="4773465" y="888221"/>
              <a:ext cx="461330" cy="91440"/>
            </a:xfrm>
            <a:custGeom>
              <a:avLst/>
              <a:gdLst/>
              <a:ahLst/>
              <a:cxnLst/>
              <a:rect l="l" t="t" r="r" b="b"/>
              <a:pathLst>
                <a:path w="120000" h="120000" extrusionOk="0">
                  <a:moveTo>
                    <a:pt x="0" y="60000"/>
                  </a:moveTo>
                  <a:lnTo>
                    <a:pt x="120000" y="60000"/>
                  </a:lnTo>
                </a:path>
              </a:pathLst>
            </a:custGeom>
            <a:ln>
              <a:headEnd type="none" w="sm" len="sm"/>
              <a:tailEnd type="stealth" w="med" len="med"/>
            </a:ln>
          </p:spPr>
          <p:style>
            <a:lnRef idx="1">
              <a:schemeClr val="accent5"/>
            </a:lnRef>
            <a:fillRef idx="0">
              <a:schemeClr val="accent5"/>
            </a:fillRef>
            <a:effectRef idx="0">
              <a:schemeClr val="accent5"/>
            </a:effectRef>
            <a:fontRef idx="minor">
              <a:schemeClr val="tx1"/>
            </a:fontRef>
          </p:style>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
              </a:endParaRPr>
            </a:p>
          </p:txBody>
        </p:sp>
        <p:sp>
          <p:nvSpPr>
            <p:cNvPr id="11" name="Google Shape;375;p37">
              <a:extLst>
                <a:ext uri="{FF2B5EF4-FFF2-40B4-BE49-F238E27FC236}">
                  <a16:creationId xmlns:a16="http://schemas.microsoft.com/office/drawing/2014/main" id="{FDA8647F-FD47-4267-B9BD-0D6F5A22CB77}"/>
                </a:ext>
              </a:extLst>
            </p:cNvPr>
            <p:cNvSpPr/>
            <p:nvPr/>
          </p:nvSpPr>
          <p:spPr>
            <a:xfrm>
              <a:off x="2636439" y="292293"/>
              <a:ext cx="2138826" cy="1283296"/>
            </a:xfrm>
            <a:prstGeom prst="rect">
              <a:avLst/>
            </a:prstGeom>
            <a:gr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
              </a:endParaRPr>
            </a:p>
          </p:txBody>
        </p:sp>
        <p:sp>
          <p:nvSpPr>
            <p:cNvPr id="12" name="Google Shape;376;p37">
              <a:extLst>
                <a:ext uri="{FF2B5EF4-FFF2-40B4-BE49-F238E27FC236}">
                  <a16:creationId xmlns:a16="http://schemas.microsoft.com/office/drawing/2014/main" id="{EA69964A-EDC7-444C-BF92-598F531E010D}"/>
                </a:ext>
              </a:extLst>
            </p:cNvPr>
            <p:cNvSpPr txBox="1"/>
            <p:nvPr/>
          </p:nvSpPr>
          <p:spPr>
            <a:xfrm>
              <a:off x="2636439" y="292293"/>
              <a:ext cx="2138826" cy="1283296"/>
            </a:xfrm>
            <a:prstGeom prst="rect">
              <a:avLst/>
            </a:prstGeom>
            <a:grp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600" b="0" i="0" u="none" strike="noStrike" cap="none" dirty="0" err="1">
                  <a:solidFill>
                    <a:schemeClr val="bg1"/>
                  </a:solidFill>
                  <a:latin typeface="Arial "/>
                  <a:ea typeface="Arial"/>
                  <a:cs typeface="Arial"/>
                  <a:sym typeface="Arial"/>
                </a:rPr>
                <a:t>Thiết</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lập</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cách</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tiếp</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cận</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xác</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định</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các</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viễn</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cảnh</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cơ</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sở</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và</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chuẩn</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bị</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một</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kế</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hoạch</a:t>
              </a:r>
              <a:endParaRPr sz="1600" b="0" i="0" u="none" strike="noStrike" cap="none" dirty="0">
                <a:solidFill>
                  <a:schemeClr val="bg1"/>
                </a:solidFill>
                <a:latin typeface="Arial "/>
                <a:ea typeface="Arial"/>
                <a:cs typeface="Arial"/>
                <a:sym typeface="Arial"/>
              </a:endParaRPr>
            </a:p>
          </p:txBody>
        </p:sp>
        <p:sp>
          <p:nvSpPr>
            <p:cNvPr id="13" name="Google Shape;377;p37">
              <a:extLst>
                <a:ext uri="{FF2B5EF4-FFF2-40B4-BE49-F238E27FC236}">
                  <a16:creationId xmlns:a16="http://schemas.microsoft.com/office/drawing/2014/main" id="{EFA9CF28-AF0D-49F2-B1E1-0B935483A078}"/>
                </a:ext>
              </a:extLst>
            </p:cNvPr>
            <p:cNvSpPr/>
            <p:nvPr/>
          </p:nvSpPr>
          <p:spPr>
            <a:xfrm>
              <a:off x="1075095" y="1573789"/>
              <a:ext cx="5261514" cy="461330"/>
            </a:xfrm>
            <a:custGeom>
              <a:avLst/>
              <a:gdLst/>
              <a:ahLst/>
              <a:cxnLst/>
              <a:rect l="l" t="t" r="r" b="b"/>
              <a:pathLst>
                <a:path w="120000" h="120000" extrusionOk="0">
                  <a:moveTo>
                    <a:pt x="120000" y="0"/>
                  </a:moveTo>
                  <a:lnTo>
                    <a:pt x="120000" y="64448"/>
                  </a:lnTo>
                  <a:lnTo>
                    <a:pt x="0" y="64448"/>
                  </a:lnTo>
                  <a:lnTo>
                    <a:pt x="0" y="120000"/>
                  </a:lnTo>
                </a:path>
              </a:pathLst>
            </a:custGeom>
            <a:ln>
              <a:headEnd type="none" w="sm" len="sm"/>
              <a:tailEnd type="stealth" w="med" len="med"/>
            </a:ln>
          </p:spPr>
          <p:style>
            <a:lnRef idx="1">
              <a:schemeClr val="accent5"/>
            </a:lnRef>
            <a:fillRef idx="0">
              <a:schemeClr val="accent5"/>
            </a:fillRef>
            <a:effectRef idx="0">
              <a:schemeClr val="accent5"/>
            </a:effectRef>
            <a:fontRef idx="minor">
              <a:schemeClr val="tx1"/>
            </a:fontRef>
          </p:style>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
              </a:endParaRPr>
            </a:p>
          </p:txBody>
        </p:sp>
        <p:sp>
          <p:nvSpPr>
            <p:cNvPr id="15" name="Google Shape;379;p37">
              <a:extLst>
                <a:ext uri="{FF2B5EF4-FFF2-40B4-BE49-F238E27FC236}">
                  <a16:creationId xmlns:a16="http://schemas.microsoft.com/office/drawing/2014/main" id="{989492F0-0EE4-419B-BA6C-4B1A064E7289}"/>
                </a:ext>
              </a:extLst>
            </p:cNvPr>
            <p:cNvSpPr/>
            <p:nvPr/>
          </p:nvSpPr>
          <p:spPr>
            <a:xfrm>
              <a:off x="5267196" y="292293"/>
              <a:ext cx="2138826" cy="1283296"/>
            </a:xfrm>
            <a:prstGeom prst="rect">
              <a:avLst/>
            </a:prstGeom>
            <a:gr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
              </a:endParaRPr>
            </a:p>
          </p:txBody>
        </p:sp>
        <p:sp>
          <p:nvSpPr>
            <p:cNvPr id="16" name="Google Shape;380;p37">
              <a:extLst>
                <a:ext uri="{FF2B5EF4-FFF2-40B4-BE49-F238E27FC236}">
                  <a16:creationId xmlns:a16="http://schemas.microsoft.com/office/drawing/2014/main" id="{6206B042-278A-4DC1-B220-4B1348477B99}"/>
                </a:ext>
              </a:extLst>
            </p:cNvPr>
            <p:cNvSpPr txBox="1"/>
            <p:nvPr/>
          </p:nvSpPr>
          <p:spPr>
            <a:xfrm>
              <a:off x="5267196" y="292293"/>
              <a:ext cx="2138826" cy="1283296"/>
            </a:xfrm>
            <a:prstGeom prst="rect">
              <a:avLst/>
            </a:prstGeom>
            <a:grp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600" b="0" i="0" u="none" strike="noStrike" cap="none" dirty="0">
                  <a:solidFill>
                    <a:schemeClr val="bg1"/>
                  </a:solidFill>
                  <a:latin typeface="Arial "/>
                  <a:ea typeface="Arial"/>
                  <a:cs typeface="Arial"/>
                  <a:sym typeface="Arial"/>
                </a:rPr>
                <a:t>So </a:t>
              </a:r>
              <a:r>
                <a:rPr lang="en-US" sz="1600" b="0" i="0" u="none" strike="noStrike" cap="none" dirty="0" err="1">
                  <a:solidFill>
                    <a:schemeClr val="bg1"/>
                  </a:solidFill>
                  <a:latin typeface="Arial "/>
                  <a:ea typeface="Arial"/>
                  <a:cs typeface="Arial"/>
                  <a:sym typeface="Arial"/>
                </a:rPr>
                <a:t>sánh</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năng</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lượng</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sử</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dụng</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và</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nhu</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cầu</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trước</a:t>
              </a:r>
              <a:r>
                <a:rPr lang="en-US" sz="1600" b="0" i="0" u="none" strike="noStrike" cap="none" dirty="0">
                  <a:solidFill>
                    <a:schemeClr val="bg1"/>
                  </a:solidFill>
                  <a:latin typeface="Arial "/>
                  <a:ea typeface="Arial"/>
                  <a:cs typeface="Arial"/>
                  <a:sym typeface="Arial"/>
                </a:rPr>
                <a:t>  khi </a:t>
              </a:r>
              <a:r>
                <a:rPr lang="en-US" sz="1600" b="0" i="0" u="none" strike="noStrike" cap="none" dirty="0" err="1">
                  <a:solidFill>
                    <a:schemeClr val="bg1"/>
                  </a:solidFill>
                  <a:latin typeface="Arial "/>
                  <a:ea typeface="Arial"/>
                  <a:cs typeface="Arial"/>
                  <a:sym typeface="Arial"/>
                </a:rPr>
                <a:t>triển</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khai</a:t>
              </a:r>
              <a:r>
                <a:rPr lang="en-US" sz="1600" b="0" i="0" u="none" strike="noStrike" cap="none" dirty="0">
                  <a:solidFill>
                    <a:schemeClr val="bg1"/>
                  </a:solidFill>
                  <a:latin typeface="Arial "/>
                  <a:ea typeface="Arial"/>
                  <a:cs typeface="Arial"/>
                  <a:sym typeface="Arial"/>
                </a:rPr>
                <a:t> Dự </a:t>
              </a:r>
              <a:r>
                <a:rPr lang="en-US" sz="1600" b="0" i="0" u="none" strike="noStrike" cap="none" dirty="0" err="1">
                  <a:solidFill>
                    <a:schemeClr val="bg1"/>
                  </a:solidFill>
                  <a:latin typeface="Arial "/>
                  <a:ea typeface="Arial"/>
                  <a:cs typeface="Arial"/>
                  <a:sym typeface="Arial"/>
                </a:rPr>
                <a:t>án</a:t>
              </a:r>
              <a:endParaRPr sz="1600" b="0" i="0" u="none" strike="noStrike" cap="none" dirty="0">
                <a:solidFill>
                  <a:schemeClr val="bg1"/>
                </a:solidFill>
                <a:latin typeface="Arial "/>
                <a:ea typeface="Arial"/>
                <a:cs typeface="Arial"/>
                <a:sym typeface="Arial"/>
              </a:endParaRPr>
            </a:p>
          </p:txBody>
        </p:sp>
        <p:sp>
          <p:nvSpPr>
            <p:cNvPr id="17" name="Google Shape;381;p37">
              <a:extLst>
                <a:ext uri="{FF2B5EF4-FFF2-40B4-BE49-F238E27FC236}">
                  <a16:creationId xmlns:a16="http://schemas.microsoft.com/office/drawing/2014/main" id="{CC373843-76DD-4B47-A766-A2595BA4B031}"/>
                </a:ext>
              </a:extLst>
            </p:cNvPr>
            <p:cNvSpPr/>
            <p:nvPr/>
          </p:nvSpPr>
          <p:spPr>
            <a:xfrm>
              <a:off x="2142708" y="2663448"/>
              <a:ext cx="461330" cy="91440"/>
            </a:xfrm>
            <a:custGeom>
              <a:avLst/>
              <a:gdLst/>
              <a:ahLst/>
              <a:cxnLst/>
              <a:rect l="l" t="t" r="r" b="b"/>
              <a:pathLst>
                <a:path w="120000" h="120000" extrusionOk="0">
                  <a:moveTo>
                    <a:pt x="0" y="60000"/>
                  </a:moveTo>
                  <a:lnTo>
                    <a:pt x="120000" y="60000"/>
                  </a:lnTo>
                </a:path>
              </a:pathLst>
            </a:custGeom>
            <a:ln>
              <a:headEnd type="none" w="sm" len="sm"/>
              <a:tailEnd type="stealth" w="med" len="med"/>
            </a:ln>
          </p:spPr>
          <p:style>
            <a:lnRef idx="1">
              <a:schemeClr val="accent5"/>
            </a:lnRef>
            <a:fillRef idx="0">
              <a:schemeClr val="accent5"/>
            </a:fillRef>
            <a:effectRef idx="0">
              <a:schemeClr val="accent5"/>
            </a:effectRef>
            <a:fontRef idx="minor">
              <a:schemeClr val="tx1"/>
            </a:fontRef>
          </p:style>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
              </a:endParaRPr>
            </a:p>
          </p:txBody>
        </p:sp>
        <p:sp>
          <p:nvSpPr>
            <p:cNvPr id="19" name="Google Shape;383;p37">
              <a:extLst>
                <a:ext uri="{FF2B5EF4-FFF2-40B4-BE49-F238E27FC236}">
                  <a16:creationId xmlns:a16="http://schemas.microsoft.com/office/drawing/2014/main" id="{5956441A-FC10-48EB-A137-418A92C4A8A0}"/>
                </a:ext>
              </a:extLst>
            </p:cNvPr>
            <p:cNvSpPr/>
            <p:nvPr/>
          </p:nvSpPr>
          <p:spPr>
            <a:xfrm>
              <a:off x="5681" y="2067520"/>
              <a:ext cx="2138826" cy="1283296"/>
            </a:xfrm>
            <a:prstGeom prst="rect">
              <a:avLst/>
            </a:prstGeom>
            <a:gr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
              </a:endParaRPr>
            </a:p>
          </p:txBody>
        </p:sp>
        <p:sp>
          <p:nvSpPr>
            <p:cNvPr id="20" name="Google Shape;384;p37">
              <a:extLst>
                <a:ext uri="{FF2B5EF4-FFF2-40B4-BE49-F238E27FC236}">
                  <a16:creationId xmlns:a16="http://schemas.microsoft.com/office/drawing/2014/main" id="{FB0F881D-6C72-429E-A960-F4B039113683}"/>
                </a:ext>
              </a:extLst>
            </p:cNvPr>
            <p:cNvSpPr txBox="1"/>
            <p:nvPr/>
          </p:nvSpPr>
          <p:spPr>
            <a:xfrm>
              <a:off x="5681" y="2067520"/>
              <a:ext cx="2138826" cy="1283296"/>
            </a:xfrm>
            <a:prstGeom prst="rect">
              <a:avLst/>
            </a:prstGeom>
            <a:grp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600" b="0" i="0" u="none" strike="noStrike" cap="none" dirty="0">
                  <a:solidFill>
                    <a:schemeClr val="bg1"/>
                  </a:solidFill>
                  <a:latin typeface="Arial "/>
                  <a:ea typeface="Arial"/>
                  <a:cs typeface="Arial"/>
                  <a:sym typeface="Arial"/>
                </a:rPr>
                <a:t>Báo </a:t>
              </a:r>
              <a:r>
                <a:rPr lang="en-US" sz="1600" b="0" i="0" u="none" strike="noStrike" cap="none" dirty="0" err="1">
                  <a:solidFill>
                    <a:schemeClr val="bg1"/>
                  </a:solidFill>
                  <a:latin typeface="Arial "/>
                  <a:ea typeface="Arial"/>
                  <a:cs typeface="Arial"/>
                  <a:sym typeface="Arial"/>
                </a:rPr>
                <a:t>cáo</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các</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kết</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quả</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thẩm</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định</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và</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làm</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việc</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với</a:t>
              </a:r>
              <a:r>
                <a:rPr lang="en-US" sz="1600" b="0" i="0" u="none" strike="noStrike" cap="none" dirty="0">
                  <a:solidFill>
                    <a:schemeClr val="bg1"/>
                  </a:solidFill>
                  <a:latin typeface="Arial "/>
                  <a:ea typeface="Arial"/>
                  <a:cs typeface="Arial"/>
                  <a:sym typeface="Arial"/>
                </a:rPr>
                <a:t> người </a:t>
              </a:r>
              <a:r>
                <a:rPr lang="en-US" sz="1600" b="0" i="0" u="none" strike="noStrike" cap="none" dirty="0" err="1">
                  <a:solidFill>
                    <a:schemeClr val="bg1"/>
                  </a:solidFill>
                  <a:latin typeface="Arial "/>
                  <a:ea typeface="Arial"/>
                  <a:cs typeface="Arial"/>
                  <a:sym typeface="Arial"/>
                </a:rPr>
                <a:t>điều</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hành</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chương</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trình</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để</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triển</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khai</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các</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cơ</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hội</a:t>
              </a:r>
              <a:endParaRPr sz="1600" b="0" i="0" u="none" strike="noStrike" cap="none" dirty="0">
                <a:solidFill>
                  <a:schemeClr val="bg1"/>
                </a:solidFill>
                <a:latin typeface="Arial "/>
                <a:ea typeface="Arial"/>
                <a:cs typeface="Arial"/>
                <a:sym typeface="Arial"/>
              </a:endParaRPr>
            </a:p>
          </p:txBody>
        </p:sp>
        <p:sp>
          <p:nvSpPr>
            <p:cNvPr id="21" name="Google Shape;385;p37">
              <a:extLst>
                <a:ext uri="{FF2B5EF4-FFF2-40B4-BE49-F238E27FC236}">
                  <a16:creationId xmlns:a16="http://schemas.microsoft.com/office/drawing/2014/main" id="{92C19EEF-78FB-408C-A505-C78F10F662D7}"/>
                </a:ext>
              </a:extLst>
            </p:cNvPr>
            <p:cNvSpPr/>
            <p:nvPr/>
          </p:nvSpPr>
          <p:spPr>
            <a:xfrm>
              <a:off x="2636439" y="2067520"/>
              <a:ext cx="2138826" cy="1283296"/>
            </a:xfrm>
            <a:prstGeom prst="rect">
              <a:avLst/>
            </a:prstGeom>
            <a:gr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
              </a:endParaRPr>
            </a:p>
          </p:txBody>
        </p:sp>
        <p:sp>
          <p:nvSpPr>
            <p:cNvPr id="22" name="Google Shape;386;p37">
              <a:extLst>
                <a:ext uri="{FF2B5EF4-FFF2-40B4-BE49-F238E27FC236}">
                  <a16:creationId xmlns:a16="http://schemas.microsoft.com/office/drawing/2014/main" id="{E363A631-D96F-4647-B03C-E5AD4C47B3C0}"/>
                </a:ext>
              </a:extLst>
            </p:cNvPr>
            <p:cNvSpPr txBox="1"/>
            <p:nvPr/>
          </p:nvSpPr>
          <p:spPr>
            <a:xfrm>
              <a:off x="2636439" y="2067520"/>
              <a:ext cx="2138826" cy="1283296"/>
            </a:xfrm>
            <a:prstGeom prst="rect">
              <a:avLst/>
            </a:prstGeom>
            <a:grp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600" b="0" i="0" u="none" strike="noStrike" cap="none" dirty="0" err="1">
                  <a:solidFill>
                    <a:schemeClr val="bg1"/>
                  </a:solidFill>
                  <a:latin typeface="Arial "/>
                  <a:ea typeface="Arial"/>
                  <a:cs typeface="Arial"/>
                  <a:sym typeface="Arial"/>
                </a:rPr>
                <a:t>Quá</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trình</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thẩm</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định</a:t>
              </a:r>
              <a:r>
                <a:rPr lang="en-US" sz="1600" b="0" i="0" u="none" strike="noStrike" cap="none" dirty="0">
                  <a:solidFill>
                    <a:schemeClr val="bg1"/>
                  </a:solidFill>
                  <a:latin typeface="Arial "/>
                  <a:ea typeface="Arial"/>
                  <a:cs typeface="Arial"/>
                  <a:sym typeface="Arial"/>
                </a:rPr>
                <a:t> dự </a:t>
              </a:r>
              <a:r>
                <a:rPr lang="en-US" sz="1600" b="0" i="0" u="none" strike="noStrike" cap="none" dirty="0" err="1">
                  <a:solidFill>
                    <a:schemeClr val="bg1"/>
                  </a:solidFill>
                  <a:latin typeface="Arial "/>
                  <a:ea typeface="Arial"/>
                  <a:cs typeface="Arial"/>
                  <a:sym typeface="Arial"/>
                </a:rPr>
                <a:t>án</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bắt</a:t>
              </a:r>
              <a:r>
                <a:rPr lang="en-US" sz="1600" b="0" i="0" u="none" strike="noStrike" cap="none" dirty="0">
                  <a:solidFill>
                    <a:schemeClr val="bg1"/>
                  </a:solidFill>
                  <a:latin typeface="Arial "/>
                  <a:ea typeface="Arial"/>
                  <a:cs typeface="Arial"/>
                  <a:sym typeface="Arial"/>
                </a:rPr>
                <a:t> </a:t>
              </a:r>
              <a:r>
                <a:rPr lang="en-US" sz="1600" b="0" i="0" u="none" strike="noStrike" cap="none" dirty="0" err="1">
                  <a:solidFill>
                    <a:schemeClr val="bg1"/>
                  </a:solidFill>
                  <a:latin typeface="Arial "/>
                  <a:ea typeface="Arial"/>
                  <a:cs typeface="Arial"/>
                  <a:sym typeface="Arial"/>
                </a:rPr>
                <a:t>đầu</a:t>
              </a:r>
              <a:endParaRPr sz="1600" b="0" i="0" u="none" strike="noStrike" cap="none" dirty="0">
                <a:solidFill>
                  <a:schemeClr val="bg1"/>
                </a:solidFill>
                <a:latin typeface="Arial "/>
                <a:ea typeface="Arial"/>
                <a:cs typeface="Arial"/>
                <a:sym typeface="Arial"/>
              </a:endParaRPr>
            </a:p>
          </p:txBody>
        </p:sp>
      </p:grpSp>
    </p:spTree>
    <p:extLst>
      <p:ext uri="{BB962C8B-B14F-4D97-AF65-F5344CB8AC3E}">
        <p14:creationId xmlns:p14="http://schemas.microsoft.com/office/powerpoint/2010/main" val="5172764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BAD30171-9E78-4536-A51F-26A4DC650A4B}"/>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L</a:t>
            </a:r>
            <a:r>
              <a:rPr lang="vi-VN" sz="3000" b="1">
                <a:solidFill>
                  <a:schemeClr val="bg1"/>
                </a:solidFill>
                <a:latin typeface="Arial "/>
              </a:rPr>
              <a:t>Ư</a:t>
            </a:r>
            <a:r>
              <a:rPr lang="en-US" sz="3000" b="1">
                <a:solidFill>
                  <a:schemeClr val="bg1"/>
                </a:solidFill>
                <a:latin typeface="Arial "/>
              </a:rPr>
              <a:t>ỢNG NĂNG LƯỢNG TIẾT KIỆM</a:t>
            </a:r>
            <a:endParaRPr lang="vi-VN" sz="3000" b="1">
              <a:solidFill>
                <a:schemeClr val="bg1"/>
              </a:solidFill>
              <a:latin typeface="Arial "/>
            </a:endParaRPr>
          </a:p>
        </p:txBody>
      </p:sp>
      <p:sp>
        <p:nvSpPr>
          <p:cNvPr id="3" name="Google Shape;392;p38">
            <a:extLst>
              <a:ext uri="{FF2B5EF4-FFF2-40B4-BE49-F238E27FC236}">
                <a16:creationId xmlns:a16="http://schemas.microsoft.com/office/drawing/2014/main" id="{6A4A3C2B-0921-4E38-83EE-A135BB6B6A9C}"/>
              </a:ext>
            </a:extLst>
          </p:cNvPr>
          <p:cNvSpPr txBox="1"/>
          <p:nvPr/>
        </p:nvSpPr>
        <p:spPr>
          <a:xfrm>
            <a:off x="1273170" y="2412504"/>
            <a:ext cx="8719916" cy="2536843"/>
          </a:xfrm>
          <a:prstGeom prst="rect">
            <a:avLst/>
          </a:prstGeom>
          <a:noFill/>
          <a:ln>
            <a:noFill/>
          </a:ln>
        </p:spPr>
        <p:txBody>
          <a:bodyPr spcFirstLastPara="1" wrap="square" lIns="45700" tIns="45700" rIns="45700" bIns="45700" anchor="t" anchorCtr="0">
            <a:normAutofit/>
          </a:bodyPr>
          <a:lstStyle/>
          <a:p>
            <a:pPr marL="0" marR="0" lvl="0" indent="0" algn="just" rtl="0">
              <a:lnSpc>
                <a:spcPct val="90000"/>
              </a:lnSpc>
              <a:spcBef>
                <a:spcPts val="0"/>
              </a:spcBef>
              <a:spcAft>
                <a:spcPts val="0"/>
              </a:spcAft>
              <a:buClr>
                <a:srgbClr val="073763"/>
              </a:buClr>
              <a:buSzPts val="1800"/>
              <a:buFont typeface="Arial"/>
              <a:buNone/>
            </a:pPr>
            <a:r>
              <a:rPr lang="en-US" sz="1800" b="1" i="1" u="none" strike="noStrike" cap="none">
                <a:solidFill>
                  <a:srgbClr val="073763"/>
                </a:solidFill>
                <a:latin typeface="Arial"/>
                <a:ea typeface="Arial"/>
                <a:cs typeface="Arial"/>
                <a:sym typeface="Arial"/>
              </a:rPr>
              <a:t>Năng lượng tiết kiệm được xác định thế nào:</a:t>
            </a:r>
            <a:endParaRPr/>
          </a:p>
          <a:p>
            <a:pPr marL="514350" marR="0" lvl="0" indent="-514350" algn="just" rtl="0">
              <a:lnSpc>
                <a:spcPct val="90000"/>
              </a:lnSpc>
              <a:spcBef>
                <a:spcPts val="1000"/>
              </a:spcBef>
              <a:spcAft>
                <a:spcPts val="0"/>
              </a:spcAft>
              <a:buClr>
                <a:srgbClr val="073763"/>
              </a:buClr>
              <a:buSzPts val="1800"/>
              <a:buFont typeface="Arial"/>
              <a:buAutoNum type="arabicPeriod"/>
            </a:pPr>
            <a:r>
              <a:rPr lang="en-US" sz="1800" b="0" i="0" u="none" strike="noStrike" cap="none">
                <a:solidFill>
                  <a:srgbClr val="073763"/>
                </a:solidFill>
                <a:latin typeface="Arial"/>
                <a:ea typeface="Arial"/>
                <a:cs typeface="Arial"/>
                <a:sym typeface="Arial"/>
              </a:rPr>
              <a:t>Tiềm năng tiết kiệm năng lượng và tổng nhu cầu tiêu thụ năng lượng;</a:t>
            </a:r>
            <a:endParaRPr sz="1800" b="0" i="0" u="none" strike="noStrike" cap="none">
              <a:solidFill>
                <a:srgbClr val="073763"/>
              </a:solidFill>
              <a:latin typeface="Arial"/>
              <a:ea typeface="Arial"/>
              <a:cs typeface="Arial"/>
              <a:sym typeface="Arial"/>
            </a:endParaRPr>
          </a:p>
          <a:p>
            <a:pPr marL="514350" marR="0" lvl="0" indent="-514350" algn="just" rtl="0">
              <a:lnSpc>
                <a:spcPct val="90000"/>
              </a:lnSpc>
              <a:spcBef>
                <a:spcPts val="1000"/>
              </a:spcBef>
              <a:spcAft>
                <a:spcPts val="0"/>
              </a:spcAft>
              <a:buClr>
                <a:srgbClr val="073763"/>
              </a:buClr>
              <a:buSzPts val="1800"/>
              <a:buFont typeface="Arial"/>
              <a:buAutoNum type="arabicPeriod"/>
            </a:pPr>
            <a:r>
              <a:rPr lang="en-US" sz="1800" b="0" i="0" u="none" strike="noStrike" cap="none">
                <a:solidFill>
                  <a:srgbClr val="073763"/>
                </a:solidFill>
                <a:latin typeface="Arial"/>
                <a:ea typeface="Arial"/>
                <a:cs typeface="Arial"/>
                <a:sym typeface="Arial"/>
              </a:rPr>
              <a:t>Mục tiêu tiết kiệm năng lượng và lượng năng lượng tiết kiệm thực tế;</a:t>
            </a:r>
            <a:endParaRPr sz="1800" b="0" i="0" u="none" strike="noStrike" cap="none">
              <a:solidFill>
                <a:srgbClr val="073763"/>
              </a:solidFill>
              <a:latin typeface="Arial"/>
              <a:ea typeface="Arial"/>
              <a:cs typeface="Arial"/>
              <a:sym typeface="Arial"/>
            </a:endParaRPr>
          </a:p>
          <a:p>
            <a:pPr marL="514350" marR="0" lvl="0" indent="-514350" algn="just" rtl="0">
              <a:lnSpc>
                <a:spcPct val="90000"/>
              </a:lnSpc>
              <a:spcBef>
                <a:spcPts val="1000"/>
              </a:spcBef>
              <a:spcAft>
                <a:spcPts val="0"/>
              </a:spcAft>
              <a:buClr>
                <a:srgbClr val="073763"/>
              </a:buClr>
              <a:buSzPts val="1800"/>
              <a:buFont typeface="Arial"/>
              <a:buAutoNum type="arabicPeriod"/>
            </a:pPr>
            <a:r>
              <a:rPr lang="en-US" sz="1800" b="0" i="0" u="none" strike="noStrike" cap="none">
                <a:solidFill>
                  <a:srgbClr val="073763"/>
                </a:solidFill>
                <a:latin typeface="Arial"/>
                <a:ea typeface="Arial"/>
                <a:cs typeface="Arial"/>
                <a:sym typeface="Arial"/>
              </a:rPr>
              <a:t>Các tổn thất được xác định dựa trên năng lượng tiết kiệm thực tế;</a:t>
            </a:r>
            <a:endParaRPr sz="1800" b="0" i="0" u="none" strike="noStrike" cap="none">
              <a:solidFill>
                <a:srgbClr val="073763"/>
              </a:solidFill>
              <a:latin typeface="Arial"/>
              <a:ea typeface="Arial"/>
              <a:cs typeface="Arial"/>
              <a:sym typeface="Arial"/>
            </a:endParaRPr>
          </a:p>
          <a:p>
            <a:pPr marL="514350" marR="0" lvl="0" indent="-514350" algn="just" rtl="0">
              <a:lnSpc>
                <a:spcPct val="90000"/>
              </a:lnSpc>
              <a:spcBef>
                <a:spcPts val="1000"/>
              </a:spcBef>
              <a:spcAft>
                <a:spcPts val="0"/>
              </a:spcAft>
              <a:buClr>
                <a:srgbClr val="073763"/>
              </a:buClr>
              <a:buSzPts val="1800"/>
              <a:buFont typeface="Arial"/>
              <a:buAutoNum type="arabicPeriod"/>
            </a:pPr>
            <a:r>
              <a:rPr lang="en-US" sz="1800" b="0" i="0" u="none" strike="noStrike" cap="none">
                <a:solidFill>
                  <a:srgbClr val="073763"/>
                </a:solidFill>
                <a:latin typeface="Arial"/>
                <a:ea typeface="Arial"/>
                <a:cs typeface="Arial"/>
                <a:sym typeface="Arial"/>
              </a:rPr>
              <a:t>Các lợi ích khác mang lại từ các dự án hiệu quả năng lượng.</a:t>
            </a:r>
            <a:endParaRPr sz="1800" b="0" i="0" u="none" strike="noStrike" cap="none">
              <a:solidFill>
                <a:srgbClr val="073763"/>
              </a:solidFill>
              <a:latin typeface="Arial"/>
              <a:ea typeface="Arial"/>
              <a:cs typeface="Arial"/>
              <a:sym typeface="Arial"/>
            </a:endParaRPr>
          </a:p>
        </p:txBody>
      </p:sp>
    </p:spTree>
    <p:extLst>
      <p:ext uri="{BB962C8B-B14F-4D97-AF65-F5344CB8AC3E}">
        <p14:creationId xmlns:p14="http://schemas.microsoft.com/office/powerpoint/2010/main" val="35275484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77679000-7496-4C22-956B-FA0803999555}"/>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RỦI RO</a:t>
            </a:r>
            <a:endParaRPr lang="vi-VN" sz="3000" b="1">
              <a:solidFill>
                <a:schemeClr val="bg1"/>
              </a:solidFill>
              <a:latin typeface="Arial "/>
            </a:endParaRPr>
          </a:p>
        </p:txBody>
      </p:sp>
      <p:grpSp>
        <p:nvGrpSpPr>
          <p:cNvPr id="3" name="Google Shape;398;p39">
            <a:extLst>
              <a:ext uri="{FF2B5EF4-FFF2-40B4-BE49-F238E27FC236}">
                <a16:creationId xmlns:a16="http://schemas.microsoft.com/office/drawing/2014/main" id="{5A2E1748-4264-4C51-93AB-E46512C7F95C}"/>
              </a:ext>
            </a:extLst>
          </p:cNvPr>
          <p:cNvGrpSpPr/>
          <p:nvPr/>
        </p:nvGrpSpPr>
        <p:grpSpPr>
          <a:xfrm>
            <a:off x="1609308" y="1905282"/>
            <a:ext cx="8973384" cy="4396127"/>
            <a:chOff x="3180" y="0"/>
            <a:chExt cx="9299417" cy="4525963"/>
          </a:xfrm>
        </p:grpSpPr>
        <p:sp>
          <p:nvSpPr>
            <p:cNvPr id="4" name="Google Shape;399;p39">
              <a:extLst>
                <a:ext uri="{FF2B5EF4-FFF2-40B4-BE49-F238E27FC236}">
                  <a16:creationId xmlns:a16="http://schemas.microsoft.com/office/drawing/2014/main" id="{E1753261-34E9-4E23-8AC0-A4A33E461F99}"/>
                </a:ext>
              </a:extLst>
            </p:cNvPr>
            <p:cNvSpPr/>
            <p:nvPr/>
          </p:nvSpPr>
          <p:spPr>
            <a:xfrm>
              <a:off x="697933" y="0"/>
              <a:ext cx="7909911" cy="4525963"/>
            </a:xfrm>
            <a:prstGeom prst="rightArrow">
              <a:avLst>
                <a:gd name="adj1" fmla="val 50000"/>
                <a:gd name="adj2" fmla="val 50000"/>
              </a:avLst>
            </a:prstGeom>
            <a:solidFill>
              <a:srgbClr val="C9DD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00;p39">
              <a:extLst>
                <a:ext uri="{FF2B5EF4-FFF2-40B4-BE49-F238E27FC236}">
                  <a16:creationId xmlns:a16="http://schemas.microsoft.com/office/drawing/2014/main" id="{A95091CB-2D5E-4D7A-AE55-4A24D1881FBD}"/>
                </a:ext>
              </a:extLst>
            </p:cNvPr>
            <p:cNvSpPr/>
            <p:nvPr/>
          </p:nvSpPr>
          <p:spPr>
            <a:xfrm>
              <a:off x="3180" y="1357788"/>
              <a:ext cx="2066537" cy="1810385"/>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401;p39">
              <a:extLst>
                <a:ext uri="{FF2B5EF4-FFF2-40B4-BE49-F238E27FC236}">
                  <a16:creationId xmlns:a16="http://schemas.microsoft.com/office/drawing/2014/main" id="{16D36045-36D8-41FC-856B-6630294167A1}"/>
                </a:ext>
              </a:extLst>
            </p:cNvPr>
            <p:cNvSpPr txBox="1"/>
            <p:nvPr/>
          </p:nvSpPr>
          <p:spPr>
            <a:xfrm>
              <a:off x="9155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Xác định các nguồn gốc của rủi ro</a:t>
              </a:r>
              <a:endParaRPr sz="1700" b="0" i="0" u="none" strike="noStrike" cap="none">
                <a:solidFill>
                  <a:schemeClr val="lt1"/>
                </a:solidFill>
                <a:latin typeface="Arial"/>
                <a:ea typeface="Arial"/>
                <a:cs typeface="Arial"/>
                <a:sym typeface="Arial"/>
              </a:endParaRPr>
            </a:p>
          </p:txBody>
        </p:sp>
        <p:sp>
          <p:nvSpPr>
            <p:cNvPr id="7" name="Google Shape;402;p39">
              <a:extLst>
                <a:ext uri="{FF2B5EF4-FFF2-40B4-BE49-F238E27FC236}">
                  <a16:creationId xmlns:a16="http://schemas.microsoft.com/office/drawing/2014/main" id="{FD0F9244-0B90-4A6A-B178-081C4469EC57}"/>
                </a:ext>
              </a:extLst>
            </p:cNvPr>
            <p:cNvSpPr/>
            <p:nvPr/>
          </p:nvSpPr>
          <p:spPr>
            <a:xfrm>
              <a:off x="2414140" y="1357788"/>
              <a:ext cx="2066537" cy="1810385"/>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403;p39">
              <a:extLst>
                <a:ext uri="{FF2B5EF4-FFF2-40B4-BE49-F238E27FC236}">
                  <a16:creationId xmlns:a16="http://schemas.microsoft.com/office/drawing/2014/main" id="{9484BEE4-0D9B-49AE-97F3-21EA08C22E09}"/>
                </a:ext>
              </a:extLst>
            </p:cNvPr>
            <p:cNvSpPr txBox="1"/>
            <p:nvPr/>
          </p:nvSpPr>
          <p:spPr>
            <a:xfrm>
              <a:off x="250251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Quyết định các con đường và các điểm chốt  có thể gây ra các rủi ro này</a:t>
              </a:r>
              <a:endParaRPr sz="1700" b="0" i="0" u="none" strike="noStrike" cap="none">
                <a:solidFill>
                  <a:schemeClr val="lt1"/>
                </a:solidFill>
                <a:latin typeface="Arial"/>
                <a:ea typeface="Arial"/>
                <a:cs typeface="Arial"/>
                <a:sym typeface="Arial"/>
              </a:endParaRPr>
            </a:p>
          </p:txBody>
        </p:sp>
        <p:sp>
          <p:nvSpPr>
            <p:cNvPr id="9" name="Google Shape;404;p39">
              <a:extLst>
                <a:ext uri="{FF2B5EF4-FFF2-40B4-BE49-F238E27FC236}">
                  <a16:creationId xmlns:a16="http://schemas.microsoft.com/office/drawing/2014/main" id="{36742C9C-8F3A-4435-9B24-599314572CD3}"/>
                </a:ext>
              </a:extLst>
            </p:cNvPr>
            <p:cNvSpPr/>
            <p:nvPr/>
          </p:nvSpPr>
          <p:spPr>
            <a:xfrm>
              <a:off x="4825100" y="1357788"/>
              <a:ext cx="2066537" cy="1810385"/>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405;p39">
              <a:extLst>
                <a:ext uri="{FF2B5EF4-FFF2-40B4-BE49-F238E27FC236}">
                  <a16:creationId xmlns:a16="http://schemas.microsoft.com/office/drawing/2014/main" id="{0DFD0620-42CF-49F8-A8C4-2F191C636A18}"/>
                </a:ext>
              </a:extLst>
            </p:cNvPr>
            <p:cNvSpPr txBox="1"/>
            <p:nvPr/>
          </p:nvSpPr>
          <p:spPr>
            <a:xfrm>
              <a:off x="491347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Đo lường các hậu quả tiềm năng của các rủi ro này dưới các viễn cảnh khác nhau</a:t>
              </a:r>
              <a:endParaRPr sz="1700" b="0" i="0" u="none" strike="noStrike" cap="none">
                <a:solidFill>
                  <a:schemeClr val="lt1"/>
                </a:solidFill>
                <a:latin typeface="Arial"/>
                <a:ea typeface="Arial"/>
                <a:cs typeface="Arial"/>
                <a:sym typeface="Arial"/>
              </a:endParaRPr>
            </a:p>
          </p:txBody>
        </p:sp>
        <p:sp>
          <p:nvSpPr>
            <p:cNvPr id="11" name="Google Shape;406;p39">
              <a:extLst>
                <a:ext uri="{FF2B5EF4-FFF2-40B4-BE49-F238E27FC236}">
                  <a16:creationId xmlns:a16="http://schemas.microsoft.com/office/drawing/2014/main" id="{62F320D8-5A88-4EE2-95EB-DB4FF34FA54E}"/>
                </a:ext>
              </a:extLst>
            </p:cNvPr>
            <p:cNvSpPr/>
            <p:nvPr/>
          </p:nvSpPr>
          <p:spPr>
            <a:xfrm>
              <a:off x="7236060" y="1357788"/>
              <a:ext cx="2066537" cy="1810385"/>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407;p39">
              <a:extLst>
                <a:ext uri="{FF2B5EF4-FFF2-40B4-BE49-F238E27FC236}">
                  <a16:creationId xmlns:a16="http://schemas.microsoft.com/office/drawing/2014/main" id="{829B9F33-E654-496B-8370-50C9A0F014B7}"/>
                </a:ext>
              </a:extLst>
            </p:cNvPr>
            <p:cNvSpPr txBox="1"/>
            <p:nvPr/>
          </p:nvSpPr>
          <p:spPr>
            <a:xfrm>
              <a:off x="732443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Cung cấp các phương tiện để  giảm nhẹ và đổi mặt với các hậu quả này</a:t>
              </a:r>
              <a:endParaRPr sz="17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36945721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57;p17">
            <a:extLst>
              <a:ext uri="{FF2B5EF4-FFF2-40B4-BE49-F238E27FC236}">
                <a16:creationId xmlns:a16="http://schemas.microsoft.com/office/drawing/2014/main" id="{C6A926C1-F673-4DBF-AC6F-9EFB5F8AAD4D}"/>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TOÀN DIỆN CÁC DỰ ÁN HIỆU QUẢ NĂNG L</a:t>
            </a:r>
            <a:r>
              <a:rPr lang="vi-VN" sz="3000" b="1">
                <a:solidFill>
                  <a:schemeClr val="bg1"/>
                </a:solidFill>
                <a:latin typeface="Arial "/>
              </a:rPr>
              <a:t>Ư</a:t>
            </a:r>
            <a:r>
              <a:rPr lang="en-US" sz="3000" b="1">
                <a:solidFill>
                  <a:schemeClr val="bg1"/>
                </a:solidFill>
                <a:latin typeface="Arial "/>
              </a:rPr>
              <a:t>ỢNG</a:t>
            </a:r>
            <a:endParaRPr lang="vi-VN" sz="3000" b="1">
              <a:solidFill>
                <a:schemeClr val="bg1"/>
              </a:solidFill>
              <a:latin typeface="Arial "/>
            </a:endParaRPr>
          </a:p>
        </p:txBody>
      </p:sp>
      <p:grpSp>
        <p:nvGrpSpPr>
          <p:cNvPr id="13" name="Google Shape;413;p40">
            <a:extLst>
              <a:ext uri="{FF2B5EF4-FFF2-40B4-BE49-F238E27FC236}">
                <a16:creationId xmlns:a16="http://schemas.microsoft.com/office/drawing/2014/main" id="{C8763F0C-1621-404A-A05C-8A71FCC51F8C}"/>
              </a:ext>
            </a:extLst>
          </p:cNvPr>
          <p:cNvGrpSpPr/>
          <p:nvPr/>
        </p:nvGrpSpPr>
        <p:grpSpPr>
          <a:xfrm>
            <a:off x="1384591" y="1844459"/>
            <a:ext cx="9422817" cy="4666353"/>
            <a:chOff x="0" y="97106"/>
            <a:chExt cx="9449841" cy="4723773"/>
          </a:xfrm>
        </p:grpSpPr>
        <p:sp>
          <p:nvSpPr>
            <p:cNvPr id="14" name="Google Shape;414;p40">
              <a:extLst>
                <a:ext uri="{FF2B5EF4-FFF2-40B4-BE49-F238E27FC236}">
                  <a16:creationId xmlns:a16="http://schemas.microsoft.com/office/drawing/2014/main" id="{4243E388-7D23-42E5-BA63-9509DB0B4385}"/>
                </a:ext>
              </a:extLst>
            </p:cNvPr>
            <p:cNvSpPr/>
            <p:nvPr/>
          </p:nvSpPr>
          <p:spPr>
            <a:xfrm>
              <a:off x="0" y="243614"/>
              <a:ext cx="9449841" cy="1212750"/>
            </a:xfrm>
            <a:prstGeom prst="rect">
              <a:avLst/>
            </a:prstGeom>
            <a:solidFill>
              <a:schemeClr val="lt1">
                <a:alpha val="89803"/>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15;p40">
              <a:extLst>
                <a:ext uri="{FF2B5EF4-FFF2-40B4-BE49-F238E27FC236}">
                  <a16:creationId xmlns:a16="http://schemas.microsoft.com/office/drawing/2014/main" id="{1ED5EFF2-ED66-4530-ACF5-DCC361E6025B}"/>
                </a:ext>
              </a:extLst>
            </p:cNvPr>
            <p:cNvSpPr txBox="1"/>
            <p:nvPr/>
          </p:nvSpPr>
          <p:spPr>
            <a:xfrm>
              <a:off x="0" y="243614"/>
              <a:ext cx="9449841" cy="1212750"/>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733400" tIns="229100" rIns="733400" bIns="99550" anchor="t" anchorCtr="0">
              <a:noAutofit/>
            </a:bodyPr>
            <a:lstStyle/>
            <a:p>
              <a:pPr marL="114300" marR="0" lvl="1" indent="-114300" algn="just" rtl="0">
                <a:lnSpc>
                  <a:spcPct val="15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Đạt được sự thông qua của lãnh đạo cao cấp và chủ doanh nghiệp/ các nhà đầu tư cho dự án hiệu quả năng lượng và thiết lập cơ cấu tổ chức cho dự án hiệu quả năng lượng</a:t>
              </a:r>
              <a:endParaRPr/>
            </a:p>
            <a:p>
              <a:pPr marL="114300" marR="0" lvl="1" indent="-114300" algn="l" rtl="0">
                <a:lnSpc>
                  <a:spcPct val="15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Xác định các dòng năng lượng và chi phí của công ty và phát triển các mục tiêu</a:t>
              </a:r>
              <a:endParaRPr/>
            </a:p>
          </p:txBody>
        </p:sp>
        <p:sp>
          <p:nvSpPr>
            <p:cNvPr id="17" name="Google Shape;417;p40">
              <a:extLst>
                <a:ext uri="{FF2B5EF4-FFF2-40B4-BE49-F238E27FC236}">
                  <a16:creationId xmlns:a16="http://schemas.microsoft.com/office/drawing/2014/main" id="{50BD220D-BD50-4926-A9E7-96380E096E84}"/>
                </a:ext>
              </a:extLst>
            </p:cNvPr>
            <p:cNvSpPr txBox="1"/>
            <p:nvPr/>
          </p:nvSpPr>
          <p:spPr>
            <a:xfrm>
              <a:off x="488344" y="9710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Thiết lập các mục tiêu chiến lược và thực hiện đánh giá cơ sở</a:t>
              </a:r>
              <a:endParaRPr/>
            </a:p>
          </p:txBody>
        </p:sp>
        <p:sp>
          <p:nvSpPr>
            <p:cNvPr id="18" name="Google Shape;418;p40">
              <a:extLst>
                <a:ext uri="{FF2B5EF4-FFF2-40B4-BE49-F238E27FC236}">
                  <a16:creationId xmlns:a16="http://schemas.microsoft.com/office/drawing/2014/main" id="{97749516-B67C-4A38-9618-E9A3C06E000D}"/>
                </a:ext>
              </a:extLst>
            </p:cNvPr>
            <p:cNvSpPr/>
            <p:nvPr/>
          </p:nvSpPr>
          <p:spPr>
            <a:xfrm>
              <a:off x="0" y="1678124"/>
              <a:ext cx="9449841" cy="519750"/>
            </a:xfrm>
            <a:prstGeom prst="rect">
              <a:avLst/>
            </a:prstGeom>
            <a:solidFill>
              <a:schemeClr val="lt1">
                <a:alpha val="89803"/>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419;p40">
              <a:extLst>
                <a:ext uri="{FF2B5EF4-FFF2-40B4-BE49-F238E27FC236}">
                  <a16:creationId xmlns:a16="http://schemas.microsoft.com/office/drawing/2014/main" id="{3AD45587-5884-47F5-95E7-BC38C6CF03C8}"/>
                </a:ext>
              </a:extLst>
            </p:cNvPr>
            <p:cNvSpPr txBox="1"/>
            <p:nvPr/>
          </p:nvSpPr>
          <p:spPr>
            <a:xfrm>
              <a:off x="0" y="1678124"/>
              <a:ext cx="9449841" cy="519750"/>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733400" tIns="229100" rIns="733400" bIns="99550"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Bắt đầu với biểu đồ đầy đủ của dự án đề xuất &amp; các hậu quả về tài chính và năng lượng</a:t>
              </a:r>
              <a:endParaRPr/>
            </a:p>
          </p:txBody>
        </p:sp>
        <p:sp>
          <p:nvSpPr>
            <p:cNvPr id="21" name="Google Shape;421;p40">
              <a:extLst>
                <a:ext uri="{FF2B5EF4-FFF2-40B4-BE49-F238E27FC236}">
                  <a16:creationId xmlns:a16="http://schemas.microsoft.com/office/drawing/2014/main" id="{DE1ED016-A4BC-4128-B016-35FEE02A7C28}"/>
                </a:ext>
              </a:extLst>
            </p:cNvPr>
            <p:cNvSpPr txBox="1"/>
            <p:nvPr/>
          </p:nvSpPr>
          <p:spPr>
            <a:xfrm>
              <a:off x="488344" y="153161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Xác định nguồn gốc của các rủi ro</a:t>
              </a:r>
              <a:endParaRPr/>
            </a:p>
          </p:txBody>
        </p:sp>
        <p:sp>
          <p:nvSpPr>
            <p:cNvPr id="22" name="Google Shape;422;p40">
              <a:extLst>
                <a:ext uri="{FF2B5EF4-FFF2-40B4-BE49-F238E27FC236}">
                  <a16:creationId xmlns:a16="http://schemas.microsoft.com/office/drawing/2014/main" id="{A493D496-9594-4E80-8AFD-6D9E6CA28F19}"/>
                </a:ext>
              </a:extLst>
            </p:cNvPr>
            <p:cNvSpPr/>
            <p:nvPr/>
          </p:nvSpPr>
          <p:spPr>
            <a:xfrm>
              <a:off x="0" y="2419634"/>
              <a:ext cx="9449841" cy="519750"/>
            </a:xfrm>
            <a:prstGeom prst="rect">
              <a:avLst/>
            </a:prstGeom>
            <a:solidFill>
              <a:schemeClr val="lt1">
                <a:alpha val="89803"/>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423;p40">
              <a:extLst>
                <a:ext uri="{FF2B5EF4-FFF2-40B4-BE49-F238E27FC236}">
                  <a16:creationId xmlns:a16="http://schemas.microsoft.com/office/drawing/2014/main" id="{743CCB6B-FE2F-459A-AFA4-377839548B97}"/>
                </a:ext>
              </a:extLst>
            </p:cNvPr>
            <p:cNvSpPr txBox="1"/>
            <p:nvPr/>
          </p:nvSpPr>
          <p:spPr>
            <a:xfrm>
              <a:off x="0" y="2419634"/>
              <a:ext cx="9449841" cy="519750"/>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733400" tIns="229100" rIns="733400" bIns="99550"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Quyết định các điểm chốt và các con đường gắn với các yếu tố điều khiển rủi ro khác nhau</a:t>
              </a:r>
              <a:endParaRPr/>
            </a:p>
          </p:txBody>
        </p:sp>
        <p:sp>
          <p:nvSpPr>
            <p:cNvPr id="25" name="Google Shape;425;p40">
              <a:extLst>
                <a:ext uri="{FF2B5EF4-FFF2-40B4-BE49-F238E27FC236}">
                  <a16:creationId xmlns:a16="http://schemas.microsoft.com/office/drawing/2014/main" id="{F9704092-667C-41CD-A243-2B7550E67CFF}"/>
                </a:ext>
              </a:extLst>
            </p:cNvPr>
            <p:cNvSpPr txBox="1"/>
            <p:nvPr/>
          </p:nvSpPr>
          <p:spPr>
            <a:xfrm>
              <a:off x="488344" y="227312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Đánh giá rủi ro</a:t>
              </a:r>
              <a:endParaRPr/>
            </a:p>
          </p:txBody>
        </p:sp>
        <p:sp>
          <p:nvSpPr>
            <p:cNvPr id="26" name="Google Shape;426;p40">
              <a:extLst>
                <a:ext uri="{FF2B5EF4-FFF2-40B4-BE49-F238E27FC236}">
                  <a16:creationId xmlns:a16="http://schemas.microsoft.com/office/drawing/2014/main" id="{62DC9B22-2914-4E2B-BC95-62B3528C2486}"/>
                </a:ext>
              </a:extLst>
            </p:cNvPr>
            <p:cNvSpPr/>
            <p:nvPr/>
          </p:nvSpPr>
          <p:spPr>
            <a:xfrm>
              <a:off x="0" y="3161144"/>
              <a:ext cx="9449841" cy="519750"/>
            </a:xfrm>
            <a:prstGeom prst="rect">
              <a:avLst/>
            </a:prstGeom>
            <a:solidFill>
              <a:schemeClr val="lt1">
                <a:alpha val="89803"/>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427;p40">
              <a:extLst>
                <a:ext uri="{FF2B5EF4-FFF2-40B4-BE49-F238E27FC236}">
                  <a16:creationId xmlns:a16="http://schemas.microsoft.com/office/drawing/2014/main" id="{975701B2-A560-4876-B2BF-DF85A9268CCF}"/>
                </a:ext>
              </a:extLst>
            </p:cNvPr>
            <p:cNvSpPr txBox="1"/>
            <p:nvPr/>
          </p:nvSpPr>
          <p:spPr>
            <a:xfrm>
              <a:off x="0" y="3161144"/>
              <a:ext cx="9449841" cy="519750"/>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733400" tIns="229100" rIns="733400" bIns="99550"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Xem xét các yêu tố rủi ro có thể đe dọa sứ mệnh của doanh nghiệp</a:t>
              </a:r>
              <a:endParaRPr/>
            </a:p>
          </p:txBody>
        </p:sp>
        <p:sp>
          <p:nvSpPr>
            <p:cNvPr id="29" name="Google Shape;429;p40">
              <a:extLst>
                <a:ext uri="{FF2B5EF4-FFF2-40B4-BE49-F238E27FC236}">
                  <a16:creationId xmlns:a16="http://schemas.microsoft.com/office/drawing/2014/main" id="{B591F599-2A26-4E18-8726-209320575BEB}"/>
                </a:ext>
              </a:extLst>
            </p:cNvPr>
            <p:cNvSpPr txBox="1"/>
            <p:nvPr/>
          </p:nvSpPr>
          <p:spPr>
            <a:xfrm>
              <a:off x="488344" y="301463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Làm giảm nhẹ và ngăn ngừa rủi ro</a:t>
              </a:r>
              <a:endParaRPr/>
            </a:p>
          </p:txBody>
        </p:sp>
        <p:sp>
          <p:nvSpPr>
            <p:cNvPr id="30" name="Google Shape;430;p40">
              <a:extLst>
                <a:ext uri="{FF2B5EF4-FFF2-40B4-BE49-F238E27FC236}">
                  <a16:creationId xmlns:a16="http://schemas.microsoft.com/office/drawing/2014/main" id="{3893A504-EDCC-4E8B-8FB1-0DB8FD0775D9}"/>
                </a:ext>
              </a:extLst>
            </p:cNvPr>
            <p:cNvSpPr/>
            <p:nvPr/>
          </p:nvSpPr>
          <p:spPr>
            <a:xfrm>
              <a:off x="0" y="3902654"/>
              <a:ext cx="9449841" cy="918225"/>
            </a:xfrm>
            <a:prstGeom prst="rect">
              <a:avLst/>
            </a:prstGeom>
            <a:solidFill>
              <a:schemeClr val="lt1">
                <a:alpha val="89803"/>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431;p40">
              <a:extLst>
                <a:ext uri="{FF2B5EF4-FFF2-40B4-BE49-F238E27FC236}">
                  <a16:creationId xmlns:a16="http://schemas.microsoft.com/office/drawing/2014/main" id="{C2C58456-0007-4CA1-9FD7-44CFA90AD031}"/>
                </a:ext>
              </a:extLst>
            </p:cNvPr>
            <p:cNvSpPr txBox="1"/>
            <p:nvPr/>
          </p:nvSpPr>
          <p:spPr>
            <a:xfrm>
              <a:off x="0" y="3902654"/>
              <a:ext cx="9449841" cy="918225"/>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733400" tIns="229100" rIns="733400" bIns="99550" anchor="t" anchorCtr="0">
              <a:noAutofit/>
            </a:bodyPr>
            <a:lstStyle/>
            <a:p>
              <a:pPr marL="114300" marR="0" lvl="1" indent="-114300" algn="l" rtl="0">
                <a:lnSpc>
                  <a:spcPct val="15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Quyết định các điều kiện  mà các lợi ích của dự án (hoặc danh mục dự án) vượt rõ các rủi ro dự án</a:t>
              </a:r>
              <a:endParaRPr/>
            </a:p>
            <a:p>
              <a:pPr marL="114300" marR="0" lvl="1" indent="-114300" algn="l" rtl="0">
                <a:lnSpc>
                  <a:spcPct val="15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Thiết lập hệ thống quản lý hợp đồng để giữ được trong giới hạn các rủi ro</a:t>
              </a:r>
              <a:endParaRPr/>
            </a:p>
          </p:txBody>
        </p:sp>
        <p:sp>
          <p:nvSpPr>
            <p:cNvPr id="33" name="Google Shape;433;p40">
              <a:extLst>
                <a:ext uri="{FF2B5EF4-FFF2-40B4-BE49-F238E27FC236}">
                  <a16:creationId xmlns:a16="http://schemas.microsoft.com/office/drawing/2014/main" id="{C4DB7B12-6D83-40FE-B545-4CE5F6D5AB1D}"/>
                </a:ext>
              </a:extLst>
            </p:cNvPr>
            <p:cNvSpPr txBox="1"/>
            <p:nvPr/>
          </p:nvSpPr>
          <p:spPr>
            <a:xfrm>
              <a:off x="488344" y="375614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Bắt đầu dự án và liên tục kiểm soát</a:t>
              </a:r>
              <a:endParaRPr/>
            </a:p>
          </p:txBody>
        </p:sp>
      </p:grpSp>
    </p:spTree>
    <p:extLst>
      <p:ext uri="{BB962C8B-B14F-4D97-AF65-F5344CB8AC3E}">
        <p14:creationId xmlns:p14="http://schemas.microsoft.com/office/powerpoint/2010/main" val="28171822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2E1FDE51-E102-444B-B686-44763543BDA1}"/>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MÔ HÌNH TÀI TRỢ VỐN TRIỂN KHAI DỰ ÁN</a:t>
            </a:r>
            <a:endParaRPr lang="vi-VN" sz="3000" b="1">
              <a:solidFill>
                <a:schemeClr val="bg1"/>
              </a:solidFill>
              <a:latin typeface="Arial "/>
            </a:endParaRPr>
          </a:p>
        </p:txBody>
      </p:sp>
      <p:grpSp>
        <p:nvGrpSpPr>
          <p:cNvPr id="3" name="Google Shape;439;p41">
            <a:extLst>
              <a:ext uri="{FF2B5EF4-FFF2-40B4-BE49-F238E27FC236}">
                <a16:creationId xmlns:a16="http://schemas.microsoft.com/office/drawing/2014/main" id="{8039C0B0-8F96-4012-BFF2-12989B61C4B9}"/>
              </a:ext>
            </a:extLst>
          </p:cNvPr>
          <p:cNvGrpSpPr/>
          <p:nvPr/>
        </p:nvGrpSpPr>
        <p:grpSpPr>
          <a:xfrm>
            <a:off x="2062406" y="2389457"/>
            <a:ext cx="7239476" cy="2941037"/>
            <a:chOff x="495061" y="304"/>
            <a:chExt cx="7239476" cy="2941037"/>
          </a:xfrm>
          <a:solidFill>
            <a:schemeClr val="accent1"/>
          </a:solidFill>
        </p:grpSpPr>
        <p:sp>
          <p:nvSpPr>
            <p:cNvPr id="4" name="Google Shape;440;p41">
              <a:extLst>
                <a:ext uri="{FF2B5EF4-FFF2-40B4-BE49-F238E27FC236}">
                  <a16:creationId xmlns:a16="http://schemas.microsoft.com/office/drawing/2014/main" id="{C89E9DBA-42AC-46DB-8647-8B1C6D9C94A4}"/>
                </a:ext>
              </a:extLst>
            </p:cNvPr>
            <p:cNvSpPr/>
            <p:nvPr/>
          </p:nvSpPr>
          <p:spPr>
            <a:xfrm>
              <a:off x="495061" y="304"/>
              <a:ext cx="2262336" cy="1357401"/>
            </a:xfrm>
            <a:prstGeom prst="rect">
              <a:avLst/>
            </a:prstGeom>
            <a:gr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41;p41">
              <a:extLst>
                <a:ext uri="{FF2B5EF4-FFF2-40B4-BE49-F238E27FC236}">
                  <a16:creationId xmlns:a16="http://schemas.microsoft.com/office/drawing/2014/main" id="{3EFDC838-C675-4F1E-B3C9-A772F5955392}"/>
                </a:ext>
              </a:extLst>
            </p:cNvPr>
            <p:cNvSpPr txBox="1"/>
            <p:nvPr/>
          </p:nvSpPr>
          <p:spPr>
            <a:xfrm>
              <a:off x="495061" y="304"/>
              <a:ext cx="2262336" cy="1357401"/>
            </a:xfrm>
            <a:prstGeom prst="rect">
              <a:avLst/>
            </a:prstGeom>
            <a:grp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Tài trợ bằng tài sản</a:t>
              </a:r>
              <a:endParaRPr/>
            </a:p>
          </p:txBody>
        </p:sp>
        <p:sp>
          <p:nvSpPr>
            <p:cNvPr id="6" name="Google Shape;442;p41">
              <a:extLst>
                <a:ext uri="{FF2B5EF4-FFF2-40B4-BE49-F238E27FC236}">
                  <a16:creationId xmlns:a16="http://schemas.microsoft.com/office/drawing/2014/main" id="{FD4CD29F-9A8C-4F24-8B20-BF8573895945}"/>
                </a:ext>
              </a:extLst>
            </p:cNvPr>
            <p:cNvSpPr/>
            <p:nvPr/>
          </p:nvSpPr>
          <p:spPr>
            <a:xfrm>
              <a:off x="2983631" y="304"/>
              <a:ext cx="2262336" cy="1357401"/>
            </a:xfrm>
            <a:prstGeom prst="rect">
              <a:avLst/>
            </a:prstGeom>
            <a:gr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43;p41">
              <a:extLst>
                <a:ext uri="{FF2B5EF4-FFF2-40B4-BE49-F238E27FC236}">
                  <a16:creationId xmlns:a16="http://schemas.microsoft.com/office/drawing/2014/main" id="{223859F0-B084-483D-9DF1-845BA223DDB0}"/>
                </a:ext>
              </a:extLst>
            </p:cNvPr>
            <p:cNvSpPr txBox="1"/>
            <p:nvPr/>
          </p:nvSpPr>
          <p:spPr>
            <a:xfrm>
              <a:off x="2983631" y="304"/>
              <a:ext cx="2262336" cy="1357401"/>
            </a:xfrm>
            <a:prstGeom prst="rect">
              <a:avLst/>
            </a:prstGeom>
            <a:grp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Bằng lợi nhuận giữ lại</a:t>
              </a:r>
              <a:endParaRPr/>
            </a:p>
          </p:txBody>
        </p:sp>
        <p:sp>
          <p:nvSpPr>
            <p:cNvPr id="8" name="Google Shape;444;p41">
              <a:extLst>
                <a:ext uri="{FF2B5EF4-FFF2-40B4-BE49-F238E27FC236}">
                  <a16:creationId xmlns:a16="http://schemas.microsoft.com/office/drawing/2014/main" id="{4D61D62F-04C6-474E-98E2-742F28114D03}"/>
                </a:ext>
              </a:extLst>
            </p:cNvPr>
            <p:cNvSpPr/>
            <p:nvPr/>
          </p:nvSpPr>
          <p:spPr>
            <a:xfrm>
              <a:off x="5472201" y="304"/>
              <a:ext cx="2262336" cy="1357401"/>
            </a:xfrm>
            <a:prstGeom prst="rect">
              <a:avLst/>
            </a:prstGeom>
            <a:gr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445;p41">
              <a:extLst>
                <a:ext uri="{FF2B5EF4-FFF2-40B4-BE49-F238E27FC236}">
                  <a16:creationId xmlns:a16="http://schemas.microsoft.com/office/drawing/2014/main" id="{B0F2AA08-D755-4295-AAC0-416E4D1900CF}"/>
                </a:ext>
              </a:extLst>
            </p:cNvPr>
            <p:cNvSpPr txBox="1"/>
            <p:nvPr/>
          </p:nvSpPr>
          <p:spPr>
            <a:xfrm>
              <a:off x="5472201" y="304"/>
              <a:ext cx="2262336" cy="1357401"/>
            </a:xfrm>
            <a:prstGeom prst="rect">
              <a:avLst/>
            </a:prstGeom>
            <a:grp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Tài trợ bằng nợ (Vay ngân hàng)</a:t>
              </a:r>
              <a:endParaRPr/>
            </a:p>
          </p:txBody>
        </p:sp>
        <p:sp>
          <p:nvSpPr>
            <p:cNvPr id="10" name="Google Shape;446;p41">
              <a:extLst>
                <a:ext uri="{FF2B5EF4-FFF2-40B4-BE49-F238E27FC236}">
                  <a16:creationId xmlns:a16="http://schemas.microsoft.com/office/drawing/2014/main" id="{BB5A42F8-3D66-4F25-AB63-2B1E423C728B}"/>
                </a:ext>
              </a:extLst>
            </p:cNvPr>
            <p:cNvSpPr/>
            <p:nvPr/>
          </p:nvSpPr>
          <p:spPr>
            <a:xfrm>
              <a:off x="1739346" y="1583940"/>
              <a:ext cx="2262336" cy="1357401"/>
            </a:xfrm>
            <a:prstGeom prst="rect">
              <a:avLst/>
            </a:prstGeom>
            <a:gr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47;p41">
              <a:extLst>
                <a:ext uri="{FF2B5EF4-FFF2-40B4-BE49-F238E27FC236}">
                  <a16:creationId xmlns:a16="http://schemas.microsoft.com/office/drawing/2014/main" id="{9E979370-9159-4A86-B3ED-43CF89A9A17B}"/>
                </a:ext>
              </a:extLst>
            </p:cNvPr>
            <p:cNvSpPr txBox="1"/>
            <p:nvPr/>
          </p:nvSpPr>
          <p:spPr>
            <a:xfrm>
              <a:off x="1739346" y="1583940"/>
              <a:ext cx="2262336" cy="1357401"/>
            </a:xfrm>
            <a:prstGeom prst="rect">
              <a:avLst/>
            </a:prstGeom>
            <a:grp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Thuê (Thiết bị hoặc tài chính)</a:t>
              </a:r>
              <a:endParaRPr/>
            </a:p>
          </p:txBody>
        </p:sp>
        <p:sp>
          <p:nvSpPr>
            <p:cNvPr id="12" name="Google Shape;448;p41">
              <a:extLst>
                <a:ext uri="{FF2B5EF4-FFF2-40B4-BE49-F238E27FC236}">
                  <a16:creationId xmlns:a16="http://schemas.microsoft.com/office/drawing/2014/main" id="{8BF24DF7-9746-453B-846C-5BD197F5242C}"/>
                </a:ext>
              </a:extLst>
            </p:cNvPr>
            <p:cNvSpPr/>
            <p:nvPr/>
          </p:nvSpPr>
          <p:spPr>
            <a:xfrm>
              <a:off x="4227916" y="1583940"/>
              <a:ext cx="2262336" cy="1357401"/>
            </a:xfrm>
            <a:prstGeom prst="rect">
              <a:avLst/>
            </a:prstGeom>
            <a:gr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49;p41">
              <a:extLst>
                <a:ext uri="{FF2B5EF4-FFF2-40B4-BE49-F238E27FC236}">
                  <a16:creationId xmlns:a16="http://schemas.microsoft.com/office/drawing/2014/main" id="{0EED4C69-5593-42ED-B8D3-C8F55BEE78EA}"/>
                </a:ext>
              </a:extLst>
            </p:cNvPr>
            <p:cNvSpPr txBox="1"/>
            <p:nvPr/>
          </p:nvSpPr>
          <p:spPr>
            <a:xfrm>
              <a:off x="4227916" y="1583940"/>
              <a:ext cx="2262336" cy="1357401"/>
            </a:xfrm>
            <a:prstGeom prst="rect">
              <a:avLst/>
            </a:prstGeom>
            <a:grp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Hợp đồng hiệu quả (</a:t>
              </a:r>
              <a:r>
                <a:rPr lang="en-US" sz="1800" b="0" i="1" u="none" strike="noStrike" cap="none">
                  <a:solidFill>
                    <a:schemeClr val="lt1"/>
                  </a:solidFill>
                  <a:latin typeface="Arial"/>
                  <a:ea typeface="Arial"/>
                  <a:cs typeface="Arial"/>
                  <a:sym typeface="Arial"/>
                </a:rPr>
                <a:t>Performance Contract</a:t>
              </a:r>
              <a:r>
                <a:rPr lang="en-US" sz="1800" b="0" i="0" u="none" strike="noStrike" cap="none">
                  <a:solidFill>
                    <a:schemeClr val="lt1"/>
                  </a:solidFill>
                  <a:latin typeface="Arial"/>
                  <a:ea typeface="Arial"/>
                  <a:cs typeface="Arial"/>
                  <a:sym typeface="Arial"/>
                </a:rPr>
                <a:t>)</a:t>
              </a:r>
              <a:endParaRPr/>
            </a:p>
          </p:txBody>
        </p:sp>
      </p:grpSp>
    </p:spTree>
    <p:extLst>
      <p:ext uri="{BB962C8B-B14F-4D97-AF65-F5344CB8AC3E}">
        <p14:creationId xmlns:p14="http://schemas.microsoft.com/office/powerpoint/2010/main" val="16873413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2FFE13D4-2935-4B8E-A3C7-2761A79CBEAA}"/>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MÔ HÌNH TÀI TRỢ VỐN TRIỂN KHAI DỰ ÁN</a:t>
            </a:r>
            <a:endParaRPr lang="vi-VN" sz="3000" b="1">
              <a:solidFill>
                <a:schemeClr val="bg1"/>
              </a:solidFill>
              <a:latin typeface="Arial "/>
            </a:endParaRPr>
          </a:p>
        </p:txBody>
      </p:sp>
      <p:grpSp>
        <p:nvGrpSpPr>
          <p:cNvPr id="3" name="Google Shape;455;p42">
            <a:extLst>
              <a:ext uri="{FF2B5EF4-FFF2-40B4-BE49-F238E27FC236}">
                <a16:creationId xmlns:a16="http://schemas.microsoft.com/office/drawing/2014/main" id="{50D2DA3A-E68D-4A4F-9BEC-4C6B9E928C60}"/>
              </a:ext>
            </a:extLst>
          </p:cNvPr>
          <p:cNvGrpSpPr/>
          <p:nvPr/>
        </p:nvGrpSpPr>
        <p:grpSpPr>
          <a:xfrm>
            <a:off x="2744141" y="2462642"/>
            <a:ext cx="6250771" cy="1438399"/>
            <a:chOff x="3274" y="2608"/>
            <a:chExt cx="5006" cy="1252"/>
          </a:xfrm>
        </p:grpSpPr>
        <p:sp>
          <p:nvSpPr>
            <p:cNvPr id="4" name="Google Shape;456;p42">
              <a:extLst>
                <a:ext uri="{FF2B5EF4-FFF2-40B4-BE49-F238E27FC236}">
                  <a16:creationId xmlns:a16="http://schemas.microsoft.com/office/drawing/2014/main" id="{FA9AB49D-BAA9-421F-906C-4F6398137934}"/>
                </a:ext>
              </a:extLst>
            </p:cNvPr>
            <p:cNvSpPr txBox="1"/>
            <p:nvPr/>
          </p:nvSpPr>
          <p:spPr>
            <a:xfrm>
              <a:off x="3274" y="2893"/>
              <a:ext cx="2339" cy="883"/>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rgbClr val="073763"/>
                  </a:solidFill>
                  <a:latin typeface="Arial" panose="020B0604020202020204" pitchFamily="34" charset="0"/>
                  <a:ea typeface="Arial"/>
                  <a:cs typeface="Arial" panose="020B0604020202020204" pitchFamily="34" charset="0"/>
                  <a:sym typeface="Arial"/>
                </a:rPr>
                <a:t>Nhà cung cấp thiết bị</a:t>
              </a:r>
              <a:endParaRPr sz="1600" b="1" i="0" u="none" strike="noStrike" cap="none">
                <a:solidFill>
                  <a:srgbClr val="073763"/>
                </a:solidFill>
                <a:latin typeface="Arial" panose="020B0604020202020204" pitchFamily="34" charset="0"/>
                <a:ea typeface="Arial"/>
                <a:cs typeface="Arial" panose="020B0604020202020204" pitchFamily="34" charset="0"/>
                <a:sym typeface="Arial"/>
              </a:endParaRPr>
            </a:p>
          </p:txBody>
        </p:sp>
        <p:sp>
          <p:nvSpPr>
            <p:cNvPr id="5" name="Google Shape;457;p42">
              <a:extLst>
                <a:ext uri="{FF2B5EF4-FFF2-40B4-BE49-F238E27FC236}">
                  <a16:creationId xmlns:a16="http://schemas.microsoft.com/office/drawing/2014/main" id="{66D06E6E-9FB3-461D-A985-7A38546E9F35}"/>
                </a:ext>
              </a:extLst>
            </p:cNvPr>
            <p:cNvSpPr txBox="1"/>
            <p:nvPr/>
          </p:nvSpPr>
          <p:spPr>
            <a:xfrm>
              <a:off x="6649" y="2939"/>
              <a:ext cx="1620" cy="603"/>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b="1" i="0" u="none" strike="noStrike" cap="none">
                <a:solidFill>
                  <a:srgbClr val="073763"/>
                </a:solidFill>
                <a:latin typeface="Arial" panose="020B0604020202020204" pitchFamily="34" charset="0"/>
                <a:ea typeface="Arial"/>
                <a:cs typeface="Arial" panose="020B0604020202020204" pitchFamily="34" charset="0"/>
                <a:sym typeface="Arial"/>
              </a:endParaRPr>
            </a:p>
            <a:p>
              <a:pPr marL="0" marR="0" lvl="0" indent="0" algn="ctr" rtl="0">
                <a:lnSpc>
                  <a:spcPct val="100000"/>
                </a:lnSpc>
                <a:spcBef>
                  <a:spcPts val="0"/>
                </a:spcBef>
                <a:spcAft>
                  <a:spcPts val="0"/>
                </a:spcAft>
                <a:buNone/>
              </a:pPr>
              <a:r>
                <a:rPr lang="en-US" sz="1600" b="1" i="0" u="none" strike="noStrike" cap="none">
                  <a:solidFill>
                    <a:srgbClr val="073763"/>
                  </a:solidFill>
                  <a:latin typeface="Arial" panose="020B0604020202020204" pitchFamily="34" charset="0"/>
                  <a:ea typeface="Arial"/>
                  <a:cs typeface="Arial" panose="020B0604020202020204" pitchFamily="34" charset="0"/>
                  <a:sym typeface="Arial"/>
                </a:rPr>
                <a:t>Doanh nghiệp</a:t>
              </a:r>
              <a:endParaRPr sz="1600" b="1" i="0" u="none" strike="noStrike" cap="none">
                <a:solidFill>
                  <a:srgbClr val="073763"/>
                </a:solidFill>
                <a:latin typeface="Arial" panose="020B0604020202020204" pitchFamily="34" charset="0"/>
                <a:ea typeface="Arial"/>
                <a:cs typeface="Arial" panose="020B0604020202020204" pitchFamily="34" charset="0"/>
                <a:sym typeface="Arial"/>
              </a:endParaRPr>
            </a:p>
          </p:txBody>
        </p:sp>
        <p:cxnSp>
          <p:nvCxnSpPr>
            <p:cNvPr id="6" name="Google Shape;458;p42">
              <a:extLst>
                <a:ext uri="{FF2B5EF4-FFF2-40B4-BE49-F238E27FC236}">
                  <a16:creationId xmlns:a16="http://schemas.microsoft.com/office/drawing/2014/main" id="{E295B24A-D55A-4D89-A516-12E30AD6674F}"/>
                </a:ext>
              </a:extLst>
            </p:cNvPr>
            <p:cNvCxnSpPr/>
            <p:nvPr/>
          </p:nvCxnSpPr>
          <p:spPr>
            <a:xfrm rot="-10680000" flipH="1">
              <a:off x="5636" y="3538"/>
              <a:ext cx="1024" cy="25"/>
            </a:xfrm>
            <a:prstGeom prst="straightConnector1">
              <a:avLst/>
            </a:prstGeom>
            <a:noFill/>
            <a:ln w="12700" cap="flat" cmpd="sng">
              <a:solidFill>
                <a:srgbClr val="000000"/>
              </a:solidFill>
              <a:prstDash val="solid"/>
              <a:round/>
              <a:headEnd type="none" w="med" len="med"/>
              <a:tailEnd type="triangle" w="med" len="med"/>
            </a:ln>
          </p:spPr>
        </p:cxnSp>
        <p:cxnSp>
          <p:nvCxnSpPr>
            <p:cNvPr id="7" name="Google Shape;459;p42">
              <a:extLst>
                <a:ext uri="{FF2B5EF4-FFF2-40B4-BE49-F238E27FC236}">
                  <a16:creationId xmlns:a16="http://schemas.microsoft.com/office/drawing/2014/main" id="{5C050705-042F-4A8B-A04C-F6F44F21B1FF}"/>
                </a:ext>
              </a:extLst>
            </p:cNvPr>
            <p:cNvCxnSpPr/>
            <p:nvPr/>
          </p:nvCxnSpPr>
          <p:spPr>
            <a:xfrm rot="120000" flipH="1">
              <a:off x="5636" y="3060"/>
              <a:ext cx="1024" cy="25"/>
            </a:xfrm>
            <a:prstGeom prst="straightConnector1">
              <a:avLst/>
            </a:prstGeom>
            <a:noFill/>
            <a:ln w="9525" cap="flat" cmpd="sng">
              <a:solidFill>
                <a:srgbClr val="000000"/>
              </a:solidFill>
              <a:prstDash val="solid"/>
              <a:round/>
              <a:headEnd type="none" w="med" len="med"/>
              <a:tailEnd type="triangle" w="med" len="med"/>
            </a:ln>
          </p:spPr>
        </p:cxnSp>
        <p:sp>
          <p:nvSpPr>
            <p:cNvPr id="8" name="Google Shape;460;p42">
              <a:extLst>
                <a:ext uri="{FF2B5EF4-FFF2-40B4-BE49-F238E27FC236}">
                  <a16:creationId xmlns:a16="http://schemas.microsoft.com/office/drawing/2014/main" id="{19454EB6-295C-463F-9347-C88D6EA35627}"/>
                </a:ext>
              </a:extLst>
            </p:cNvPr>
            <p:cNvSpPr txBox="1"/>
            <p:nvPr/>
          </p:nvSpPr>
          <p:spPr>
            <a:xfrm>
              <a:off x="5693" y="2608"/>
              <a:ext cx="897" cy="540"/>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600" b="0" i="1" u="none" strike="noStrike" cap="none">
                  <a:solidFill>
                    <a:srgbClr val="003399"/>
                  </a:solidFill>
                  <a:latin typeface="Arial" panose="020B0604020202020204" pitchFamily="34" charset="0"/>
                  <a:ea typeface="Arial"/>
                  <a:cs typeface="Arial" panose="020B0604020202020204" pitchFamily="34" charset="0"/>
                  <a:sym typeface="Arial"/>
                </a:rPr>
                <a:t>Chi phí mua</a:t>
              </a:r>
              <a:endParaRPr sz="1600" b="0" i="1" u="none" strike="noStrike" cap="none">
                <a:solidFill>
                  <a:srgbClr val="003399"/>
                </a:solidFill>
                <a:latin typeface="Arial" panose="020B0604020202020204" pitchFamily="34" charset="0"/>
                <a:ea typeface="Arial"/>
                <a:cs typeface="Arial" panose="020B0604020202020204" pitchFamily="34" charset="0"/>
                <a:sym typeface="Arial"/>
              </a:endParaRPr>
            </a:p>
          </p:txBody>
        </p:sp>
        <p:sp>
          <p:nvSpPr>
            <p:cNvPr id="9" name="Google Shape;461;p42">
              <a:extLst>
                <a:ext uri="{FF2B5EF4-FFF2-40B4-BE49-F238E27FC236}">
                  <a16:creationId xmlns:a16="http://schemas.microsoft.com/office/drawing/2014/main" id="{B9EB3306-7E5E-4A5B-A9C1-3EE0A0C6B9FF}"/>
                </a:ext>
              </a:extLst>
            </p:cNvPr>
            <p:cNvSpPr txBox="1"/>
            <p:nvPr/>
          </p:nvSpPr>
          <p:spPr>
            <a:xfrm>
              <a:off x="5692" y="3567"/>
              <a:ext cx="904" cy="293"/>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600" b="0" i="1" u="none" strike="noStrike" cap="none">
                  <a:solidFill>
                    <a:srgbClr val="003399"/>
                  </a:solidFill>
                  <a:latin typeface="Arial" panose="020B0604020202020204" pitchFamily="34" charset="0"/>
                  <a:ea typeface="Arial"/>
                  <a:cs typeface="Arial" panose="020B0604020202020204" pitchFamily="34" charset="0"/>
                  <a:sym typeface="Arial"/>
                </a:rPr>
                <a:t>Thiết bị</a:t>
              </a:r>
              <a:endParaRPr sz="1600" b="0" i="1" u="none" strike="noStrike" cap="none">
                <a:solidFill>
                  <a:srgbClr val="003399"/>
                </a:solidFill>
                <a:latin typeface="Arial" panose="020B0604020202020204" pitchFamily="34" charset="0"/>
                <a:ea typeface="Arial"/>
                <a:cs typeface="Arial" panose="020B0604020202020204" pitchFamily="34" charset="0"/>
                <a:sym typeface="Arial"/>
              </a:endParaRPr>
            </a:p>
          </p:txBody>
        </p:sp>
        <p:sp>
          <p:nvSpPr>
            <p:cNvPr id="10" name="Google Shape;462;p42">
              <a:extLst>
                <a:ext uri="{FF2B5EF4-FFF2-40B4-BE49-F238E27FC236}">
                  <a16:creationId xmlns:a16="http://schemas.microsoft.com/office/drawing/2014/main" id="{252713F0-EB53-478C-A035-49738A4D3452}"/>
                </a:ext>
              </a:extLst>
            </p:cNvPr>
            <p:cNvSpPr/>
            <p:nvPr/>
          </p:nvSpPr>
          <p:spPr>
            <a:xfrm>
              <a:off x="6660" y="2880"/>
              <a:ext cx="1620" cy="854"/>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600" b="0" i="0" u="none" strike="noStrike" cap="none">
                <a:solidFill>
                  <a:srgbClr val="000000"/>
                </a:solidFill>
                <a:latin typeface="Arial" panose="020B0604020202020204" pitchFamily="34" charset="0"/>
                <a:ea typeface="Arial"/>
                <a:cs typeface="Arial" panose="020B0604020202020204" pitchFamily="34" charset="0"/>
                <a:sym typeface="Arial"/>
              </a:endParaRPr>
            </a:p>
          </p:txBody>
        </p:sp>
      </p:grpSp>
      <p:sp>
        <p:nvSpPr>
          <p:cNvPr id="11" name="Google Shape;463;p42">
            <a:extLst>
              <a:ext uri="{FF2B5EF4-FFF2-40B4-BE49-F238E27FC236}">
                <a16:creationId xmlns:a16="http://schemas.microsoft.com/office/drawing/2014/main" id="{CE684584-D92B-4FDA-A4AA-E8B55F21B6A3}"/>
              </a:ext>
            </a:extLst>
          </p:cNvPr>
          <p:cNvSpPr txBox="1">
            <a:spLocks/>
          </p:cNvSpPr>
          <p:nvPr/>
        </p:nvSpPr>
        <p:spPr>
          <a:xfrm>
            <a:off x="6603641" y="4055781"/>
            <a:ext cx="4600511" cy="1918298"/>
          </a:xfrm>
          <a:prstGeom prst="rect">
            <a:avLst/>
          </a:prstGeom>
          <a:solidFill>
            <a:schemeClr val="bg1"/>
          </a:solid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SzPts val="1800"/>
              <a:buFont typeface="Arial"/>
              <a:buChar char="•"/>
            </a:pPr>
            <a:r>
              <a:rPr lang="vi-VN" sz="1600" b="1" i="1" u="sng">
                <a:solidFill>
                  <a:srgbClr val="073763"/>
                </a:solidFill>
                <a:latin typeface="Arial" panose="020B0604020202020204" pitchFamily="34" charset="0"/>
                <a:ea typeface="Arial"/>
                <a:cs typeface="Arial" panose="020B0604020202020204" pitchFamily="34" charset="0"/>
                <a:sym typeface="Arial"/>
              </a:rPr>
              <a:t>Nhược điểm</a:t>
            </a:r>
            <a:endParaRPr lang="vi-VN" sz="1600">
              <a:latin typeface="Arial" panose="020B0604020202020204" pitchFamily="34" charset="0"/>
              <a:cs typeface="Arial" panose="020B0604020202020204" pitchFamily="34" charset="0"/>
            </a:endParaRPr>
          </a:p>
          <a:p>
            <a:pPr marL="285750" indent="-285750" algn="just">
              <a:buClr>
                <a:srgbClr val="009D52"/>
              </a:buClr>
              <a:buSzPts val="1800"/>
              <a:buFont typeface="Courier New"/>
              <a:buChar char="o"/>
            </a:pPr>
            <a:r>
              <a:rPr lang="vi-VN" sz="1600">
                <a:solidFill>
                  <a:srgbClr val="073763"/>
                </a:solidFill>
                <a:latin typeface="Arial" panose="020B0604020202020204" pitchFamily="34" charset="0"/>
                <a:ea typeface="Arial"/>
                <a:cs typeface="Arial" panose="020B0604020202020204" pitchFamily="34" charset="0"/>
                <a:sym typeface="Arial"/>
              </a:rPr>
              <a:t>Cần có sự giám sát và kiểm tra và xác nhận độc lập;</a:t>
            </a:r>
            <a:endParaRPr lang="vi-VN" sz="1600">
              <a:latin typeface="Arial" panose="020B0604020202020204" pitchFamily="34" charset="0"/>
              <a:cs typeface="Arial" panose="020B0604020202020204" pitchFamily="34" charset="0"/>
            </a:endParaRPr>
          </a:p>
          <a:p>
            <a:pPr marL="285750" indent="-285750" algn="just">
              <a:buClr>
                <a:srgbClr val="009D52"/>
              </a:buClr>
              <a:buSzPts val="1800"/>
              <a:buFont typeface="Courier New"/>
              <a:buChar char="o"/>
            </a:pPr>
            <a:r>
              <a:rPr lang="vi-VN" sz="1600">
                <a:solidFill>
                  <a:srgbClr val="073763"/>
                </a:solidFill>
                <a:latin typeface="Arial" panose="020B0604020202020204" pitchFamily="34" charset="0"/>
                <a:ea typeface="Arial"/>
                <a:cs typeface="Arial" panose="020B0604020202020204" pitchFamily="34" charset="0"/>
                <a:sym typeface="Arial"/>
              </a:rPr>
              <a:t>Cần có các quan hệ và nhà cung cấp thiết bị tin cậy;</a:t>
            </a:r>
            <a:endParaRPr lang="vi-VN" sz="1600">
              <a:latin typeface="Arial" panose="020B0604020202020204" pitchFamily="34" charset="0"/>
              <a:cs typeface="Arial" panose="020B0604020202020204" pitchFamily="34" charset="0"/>
            </a:endParaRPr>
          </a:p>
          <a:p>
            <a:pPr marL="285750" indent="-285750" algn="just">
              <a:buClr>
                <a:srgbClr val="009D52"/>
              </a:buClr>
              <a:buSzPts val="1800"/>
              <a:buFont typeface="Courier New"/>
              <a:buChar char="o"/>
            </a:pPr>
            <a:r>
              <a:rPr lang="vi-VN" sz="1600">
                <a:solidFill>
                  <a:srgbClr val="073763"/>
                </a:solidFill>
                <a:latin typeface="Arial" panose="020B0604020202020204" pitchFamily="34" charset="0"/>
                <a:ea typeface="Arial"/>
                <a:cs typeface="Arial" panose="020B0604020202020204" pitchFamily="34" charset="0"/>
                <a:sym typeface="Arial"/>
              </a:rPr>
              <a:t>Phạm vi giới hạn</a:t>
            </a:r>
            <a:endParaRPr lang="vi-VN" sz="1600">
              <a:latin typeface="Arial" panose="020B0604020202020204" pitchFamily="34" charset="0"/>
              <a:cs typeface="Arial" panose="020B0604020202020204" pitchFamily="34" charset="0"/>
            </a:endParaRPr>
          </a:p>
        </p:txBody>
      </p:sp>
      <p:sp>
        <p:nvSpPr>
          <p:cNvPr id="12" name="Google Shape;464;p42">
            <a:extLst>
              <a:ext uri="{FF2B5EF4-FFF2-40B4-BE49-F238E27FC236}">
                <a16:creationId xmlns:a16="http://schemas.microsoft.com/office/drawing/2014/main" id="{71475BED-05DD-4A88-BF68-F84E410E3699}"/>
              </a:ext>
            </a:extLst>
          </p:cNvPr>
          <p:cNvSpPr txBox="1"/>
          <p:nvPr/>
        </p:nvSpPr>
        <p:spPr>
          <a:xfrm>
            <a:off x="1143000" y="4100063"/>
            <a:ext cx="4600511" cy="2400269"/>
          </a:xfrm>
          <a:prstGeom prst="rect">
            <a:avLst/>
          </a:prstGeom>
          <a:solidFill>
            <a:schemeClr val="bg1"/>
          </a:solidFill>
          <a:ln>
            <a:noFill/>
          </a:ln>
        </p:spPr>
        <p:txBody>
          <a:bodyPr spcFirstLastPara="1" wrap="square" lIns="45700" tIns="45700" rIns="45700" bIns="45700" anchor="t" anchorCtr="0">
            <a:normAutofit/>
          </a:bodyPr>
          <a:lstStyle/>
          <a:p>
            <a:pPr marL="342900" marR="0" lvl="0" indent="-342900" algn="l" rtl="0">
              <a:lnSpc>
                <a:spcPct val="90000"/>
              </a:lnSpc>
              <a:spcBef>
                <a:spcPts val="0"/>
              </a:spcBef>
              <a:spcAft>
                <a:spcPts val="0"/>
              </a:spcAft>
              <a:buClr>
                <a:srgbClr val="073763"/>
              </a:buClr>
              <a:buSzPts val="1700"/>
              <a:buFont typeface="Arial"/>
              <a:buChar char="•"/>
            </a:pPr>
            <a:r>
              <a:rPr lang="en-US" sz="1600" b="1" i="1" u="sng" strike="noStrike" cap="none">
                <a:solidFill>
                  <a:srgbClr val="073763"/>
                </a:solidFill>
                <a:latin typeface="Arial" panose="020B0604020202020204" pitchFamily="34" charset="0"/>
                <a:ea typeface="Arial"/>
                <a:cs typeface="Arial" panose="020B0604020202020204" pitchFamily="34" charset="0"/>
                <a:sym typeface="Arial"/>
              </a:rPr>
              <a:t>Ưu điểm</a:t>
            </a:r>
            <a:endParaRPr sz="1600" b="1" i="1" u="sng"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Dễ triển khai;</a:t>
            </a:r>
            <a:endParaRPr sz="1600">
              <a:latin typeface="Arial" panose="020B0604020202020204" pitchFamily="34" charset="0"/>
              <a:cs typeface="Arial" panose="020B0604020202020204" pitchFamily="34" charset="0"/>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Chi phí thấp;</a:t>
            </a:r>
            <a:endParaRPr sz="1600">
              <a:latin typeface="Arial" panose="020B0604020202020204" pitchFamily="34" charset="0"/>
              <a:cs typeface="Arial" panose="020B0604020202020204" pitchFamily="34" charset="0"/>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Cách tốt để bắt đầu các hoạt động TKNL thương mại;</a:t>
            </a:r>
            <a:endParaRPr sz="1600">
              <a:latin typeface="Arial" panose="020B0604020202020204" pitchFamily="34" charset="0"/>
              <a:cs typeface="Arial" panose="020B0604020202020204" pitchFamily="34" charset="0"/>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Tính bền vững của dự án có thể được đảm bảo thông qua việc yêu cầu xác nhận độc lập</a:t>
            </a:r>
            <a:endParaRPr sz="1600" b="0" i="0" u="sng" strike="noStrike" cap="none">
              <a:solidFill>
                <a:srgbClr val="073763"/>
              </a:solidFill>
              <a:latin typeface="Arial" panose="020B0604020202020204" pitchFamily="34" charset="0"/>
              <a:ea typeface="Arial"/>
              <a:cs typeface="Arial" panose="020B0604020202020204" pitchFamily="34" charset="0"/>
              <a:sym typeface="Arial"/>
            </a:endParaRPr>
          </a:p>
        </p:txBody>
      </p:sp>
      <p:sp>
        <p:nvSpPr>
          <p:cNvPr id="13" name="Google Shape;465;p42">
            <a:extLst>
              <a:ext uri="{FF2B5EF4-FFF2-40B4-BE49-F238E27FC236}">
                <a16:creationId xmlns:a16="http://schemas.microsoft.com/office/drawing/2014/main" id="{8F6D7605-0E27-4BA2-8D85-0695D1E66C70}"/>
              </a:ext>
            </a:extLst>
          </p:cNvPr>
          <p:cNvSpPr txBox="1"/>
          <p:nvPr/>
        </p:nvSpPr>
        <p:spPr>
          <a:xfrm>
            <a:off x="844825" y="1821606"/>
            <a:ext cx="5917955" cy="442014"/>
          </a:xfrm>
          <a:prstGeom prst="rect">
            <a:avLst/>
          </a:prstGeom>
          <a:solidFill>
            <a:schemeClr val="lt1"/>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en-US" sz="1600" b="1" i="0" u="sng" strike="noStrike" cap="none">
                <a:solidFill>
                  <a:srgbClr val="073763"/>
                </a:solidFill>
                <a:latin typeface="Arial" panose="020B0604020202020204" pitchFamily="34" charset="0"/>
                <a:ea typeface="Arial"/>
                <a:cs typeface="Arial" panose="020B0604020202020204" pitchFamily="34" charset="0"/>
                <a:sym typeface="Arial"/>
              </a:rPr>
              <a:t>Tài trợ bằng tài sản của công ty hoặc lợi nhuận giữ lại</a:t>
            </a:r>
            <a:endParaRPr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29779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F572DF00-6B81-4F86-8D9F-EA8DDC95D49A}"/>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MÔ HÌNH TÀI TRỢ VỐN TRIỂN KHAI DỰ ÁN</a:t>
            </a:r>
            <a:endParaRPr lang="vi-VN" sz="3000" b="1">
              <a:solidFill>
                <a:schemeClr val="bg1"/>
              </a:solidFill>
              <a:latin typeface="Arial "/>
            </a:endParaRPr>
          </a:p>
        </p:txBody>
      </p:sp>
      <p:grpSp>
        <p:nvGrpSpPr>
          <p:cNvPr id="3" name="Google Shape;471;p43">
            <a:extLst>
              <a:ext uri="{FF2B5EF4-FFF2-40B4-BE49-F238E27FC236}">
                <a16:creationId xmlns:a16="http://schemas.microsoft.com/office/drawing/2014/main" id="{1929D53F-9821-41A3-B86F-38DCD46944DC}"/>
              </a:ext>
            </a:extLst>
          </p:cNvPr>
          <p:cNvGrpSpPr/>
          <p:nvPr/>
        </p:nvGrpSpPr>
        <p:grpSpPr>
          <a:xfrm>
            <a:off x="2574235" y="2329589"/>
            <a:ext cx="6716711" cy="2368715"/>
            <a:chOff x="3052" y="12600"/>
            <a:chExt cx="5117" cy="2213"/>
          </a:xfrm>
        </p:grpSpPr>
        <p:sp>
          <p:nvSpPr>
            <p:cNvPr id="4" name="Google Shape;472;p43">
              <a:extLst>
                <a:ext uri="{FF2B5EF4-FFF2-40B4-BE49-F238E27FC236}">
                  <a16:creationId xmlns:a16="http://schemas.microsoft.com/office/drawing/2014/main" id="{7E1A9863-BD14-40C8-B34A-2533C49180CF}"/>
                </a:ext>
              </a:extLst>
            </p:cNvPr>
            <p:cNvSpPr txBox="1"/>
            <p:nvPr/>
          </p:nvSpPr>
          <p:spPr>
            <a:xfrm>
              <a:off x="5449" y="13489"/>
              <a:ext cx="1017" cy="633"/>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400" b="0" i="0" u="none" strike="noStrike" cap="none">
                  <a:solidFill>
                    <a:schemeClr val="accent5">
                      <a:lumMod val="75000"/>
                    </a:schemeClr>
                  </a:solidFill>
                  <a:latin typeface="Arial"/>
                  <a:ea typeface="Arial"/>
                  <a:cs typeface="Arial"/>
                  <a:sym typeface="Arial"/>
                </a:rPr>
                <a:t>Trả gốc chi phí mua</a:t>
              </a:r>
              <a:endParaRPr sz="1400" b="0" i="0" u="none" strike="noStrike" cap="none">
                <a:solidFill>
                  <a:schemeClr val="accent5">
                    <a:lumMod val="75000"/>
                  </a:schemeClr>
                </a:solidFill>
                <a:latin typeface="Arial"/>
                <a:ea typeface="Arial"/>
                <a:cs typeface="Arial"/>
                <a:sym typeface="Arial"/>
              </a:endParaRPr>
            </a:p>
            <a:p>
              <a:pPr marL="0" marR="0" lvl="0" indent="0" algn="ctr" rtl="0">
                <a:lnSpc>
                  <a:spcPct val="100000"/>
                </a:lnSpc>
                <a:spcBef>
                  <a:spcPts val="0"/>
                </a:spcBef>
                <a:spcAft>
                  <a:spcPts val="0"/>
                </a:spcAft>
                <a:buNone/>
              </a:pPr>
              <a:endParaRPr sz="1400" b="0" i="0" u="none" strike="noStrike" cap="none">
                <a:solidFill>
                  <a:schemeClr val="accent5">
                    <a:lumMod val="75000"/>
                  </a:schemeClr>
                </a:solidFill>
                <a:latin typeface="Arial"/>
                <a:ea typeface="Arial"/>
                <a:cs typeface="Arial"/>
                <a:sym typeface="Arial"/>
              </a:endParaRPr>
            </a:p>
          </p:txBody>
        </p:sp>
        <p:sp>
          <p:nvSpPr>
            <p:cNvPr id="5" name="Google Shape;473;p43">
              <a:extLst>
                <a:ext uri="{FF2B5EF4-FFF2-40B4-BE49-F238E27FC236}">
                  <a16:creationId xmlns:a16="http://schemas.microsoft.com/office/drawing/2014/main" id="{A4FF6785-A139-4C45-B671-6F08D534ABDA}"/>
                </a:ext>
              </a:extLst>
            </p:cNvPr>
            <p:cNvSpPr txBox="1"/>
            <p:nvPr/>
          </p:nvSpPr>
          <p:spPr>
            <a:xfrm>
              <a:off x="6716" y="12756"/>
              <a:ext cx="1286" cy="416"/>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700" b="1" i="0" u="none" strike="noStrike" cap="none">
                  <a:solidFill>
                    <a:schemeClr val="accent5">
                      <a:lumMod val="75000"/>
                    </a:schemeClr>
                  </a:solidFill>
                  <a:latin typeface="Arial"/>
                  <a:ea typeface="Arial"/>
                  <a:cs typeface="Arial"/>
                  <a:sym typeface="Arial"/>
                </a:rPr>
                <a:t>Ngân hàng</a:t>
              </a:r>
              <a:endParaRPr sz="1700" b="1" i="0" u="none" strike="noStrike" cap="none">
                <a:solidFill>
                  <a:schemeClr val="accent5">
                    <a:lumMod val="75000"/>
                  </a:schemeClr>
                </a:solidFill>
                <a:latin typeface="Arial"/>
                <a:ea typeface="Arial"/>
                <a:cs typeface="Arial"/>
                <a:sym typeface="Arial"/>
              </a:endParaRPr>
            </a:p>
          </p:txBody>
        </p:sp>
        <p:sp>
          <p:nvSpPr>
            <p:cNvPr id="6" name="Google Shape;474;p43">
              <a:extLst>
                <a:ext uri="{FF2B5EF4-FFF2-40B4-BE49-F238E27FC236}">
                  <a16:creationId xmlns:a16="http://schemas.microsoft.com/office/drawing/2014/main" id="{58733D2D-1630-4325-92BF-F03A9CA24F15}"/>
                </a:ext>
              </a:extLst>
            </p:cNvPr>
            <p:cNvSpPr txBox="1"/>
            <p:nvPr/>
          </p:nvSpPr>
          <p:spPr>
            <a:xfrm>
              <a:off x="3052" y="13589"/>
              <a:ext cx="2222" cy="1080"/>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700" b="1" i="0" u="none" strike="noStrike" cap="none" dirty="0">
                  <a:solidFill>
                    <a:schemeClr val="accent5">
                      <a:lumMod val="75000"/>
                    </a:schemeClr>
                  </a:solidFill>
                  <a:latin typeface="Arial"/>
                  <a:ea typeface="Arial"/>
                  <a:cs typeface="Arial"/>
                  <a:sym typeface="Arial"/>
                </a:rPr>
                <a:t>Nhà </a:t>
              </a:r>
              <a:r>
                <a:rPr lang="en-US" sz="1700" b="1" i="0" u="none" strike="noStrike" cap="none" dirty="0" err="1">
                  <a:solidFill>
                    <a:schemeClr val="accent5">
                      <a:lumMod val="75000"/>
                    </a:schemeClr>
                  </a:solidFill>
                  <a:latin typeface="Arial"/>
                  <a:ea typeface="Arial"/>
                  <a:cs typeface="Arial"/>
                  <a:sym typeface="Arial"/>
                </a:rPr>
                <a:t>cung</a:t>
              </a:r>
              <a:r>
                <a:rPr lang="en-US" sz="1700" b="1" i="0" u="none" strike="noStrike" cap="none" dirty="0">
                  <a:solidFill>
                    <a:schemeClr val="accent5">
                      <a:lumMod val="75000"/>
                    </a:schemeClr>
                  </a:solidFill>
                  <a:latin typeface="Arial"/>
                  <a:ea typeface="Arial"/>
                  <a:cs typeface="Arial"/>
                  <a:sym typeface="Arial"/>
                </a:rPr>
                <a:t> </a:t>
              </a:r>
              <a:r>
                <a:rPr lang="en-US" sz="1700" b="1" i="0" u="none" strike="noStrike" cap="none" dirty="0" err="1">
                  <a:solidFill>
                    <a:schemeClr val="accent5">
                      <a:lumMod val="75000"/>
                    </a:schemeClr>
                  </a:solidFill>
                  <a:latin typeface="Arial"/>
                  <a:ea typeface="Arial"/>
                  <a:cs typeface="Arial"/>
                  <a:sym typeface="Arial"/>
                </a:rPr>
                <a:t>cấp</a:t>
              </a:r>
              <a:r>
                <a:rPr lang="en-US" sz="1700" b="1" i="0" u="none" strike="noStrike" cap="none" dirty="0">
                  <a:solidFill>
                    <a:schemeClr val="accent5">
                      <a:lumMod val="75000"/>
                    </a:schemeClr>
                  </a:solidFill>
                  <a:latin typeface="Arial"/>
                  <a:ea typeface="Arial"/>
                  <a:cs typeface="Arial"/>
                  <a:sym typeface="Arial"/>
                </a:rPr>
                <a:t> </a:t>
              </a:r>
              <a:r>
                <a:rPr lang="en-US" sz="1700" b="1" i="0" u="none" strike="noStrike" cap="none" dirty="0" err="1">
                  <a:solidFill>
                    <a:schemeClr val="accent5">
                      <a:lumMod val="75000"/>
                    </a:schemeClr>
                  </a:solidFill>
                  <a:latin typeface="Arial"/>
                  <a:ea typeface="Arial"/>
                  <a:cs typeface="Arial"/>
                  <a:sym typeface="Arial"/>
                </a:rPr>
                <a:t>thiết</a:t>
              </a:r>
              <a:r>
                <a:rPr lang="en-US" sz="1700" b="1" i="0" u="none" strike="noStrike" cap="none" dirty="0">
                  <a:solidFill>
                    <a:schemeClr val="accent5">
                      <a:lumMod val="75000"/>
                    </a:schemeClr>
                  </a:solidFill>
                  <a:latin typeface="Arial"/>
                  <a:ea typeface="Arial"/>
                  <a:cs typeface="Arial"/>
                  <a:sym typeface="Arial"/>
                </a:rPr>
                <a:t> </a:t>
              </a:r>
              <a:r>
                <a:rPr lang="en-US" sz="1700" b="1" i="0" u="none" strike="noStrike" cap="none" dirty="0" err="1">
                  <a:solidFill>
                    <a:schemeClr val="accent5">
                      <a:lumMod val="75000"/>
                    </a:schemeClr>
                  </a:solidFill>
                  <a:latin typeface="Arial"/>
                  <a:ea typeface="Arial"/>
                  <a:cs typeface="Arial"/>
                  <a:sym typeface="Arial"/>
                </a:rPr>
                <a:t>bị</a:t>
              </a:r>
              <a:endParaRPr sz="1700" b="1" i="0" u="none" strike="noStrike" cap="none" dirty="0">
                <a:solidFill>
                  <a:schemeClr val="accent5">
                    <a:lumMod val="75000"/>
                  </a:schemeClr>
                </a:solidFill>
                <a:latin typeface="Arial"/>
                <a:ea typeface="Arial"/>
                <a:cs typeface="Arial"/>
                <a:sym typeface="Arial"/>
              </a:endParaRPr>
            </a:p>
          </p:txBody>
        </p:sp>
        <p:sp>
          <p:nvSpPr>
            <p:cNvPr id="7" name="Google Shape;475;p43">
              <a:extLst>
                <a:ext uri="{FF2B5EF4-FFF2-40B4-BE49-F238E27FC236}">
                  <a16:creationId xmlns:a16="http://schemas.microsoft.com/office/drawing/2014/main" id="{23846097-CE00-47B3-8C5D-FB10EFBC2E3A}"/>
                </a:ext>
              </a:extLst>
            </p:cNvPr>
            <p:cNvSpPr txBox="1"/>
            <p:nvPr/>
          </p:nvSpPr>
          <p:spPr>
            <a:xfrm>
              <a:off x="6554" y="14094"/>
              <a:ext cx="1564" cy="484"/>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700" b="1" i="0" u="none" strike="noStrike" cap="none">
                  <a:solidFill>
                    <a:schemeClr val="accent5">
                      <a:lumMod val="75000"/>
                    </a:schemeClr>
                  </a:solidFill>
                  <a:latin typeface="Arial"/>
                  <a:ea typeface="Arial"/>
                  <a:cs typeface="Arial"/>
                  <a:sym typeface="Arial"/>
                </a:rPr>
                <a:t>Doanh nghiệp</a:t>
              </a:r>
              <a:endParaRPr sz="1700" b="1" i="0" u="none" strike="noStrike" cap="none">
                <a:solidFill>
                  <a:schemeClr val="accent5">
                    <a:lumMod val="75000"/>
                  </a:schemeClr>
                </a:solidFill>
                <a:latin typeface="Arial"/>
                <a:ea typeface="Arial"/>
                <a:cs typeface="Arial"/>
                <a:sym typeface="Arial"/>
              </a:endParaRPr>
            </a:p>
          </p:txBody>
        </p:sp>
        <p:cxnSp>
          <p:nvCxnSpPr>
            <p:cNvPr id="8" name="Google Shape;476;p43">
              <a:extLst>
                <a:ext uri="{FF2B5EF4-FFF2-40B4-BE49-F238E27FC236}">
                  <a16:creationId xmlns:a16="http://schemas.microsoft.com/office/drawing/2014/main" id="{C2331E46-24D4-479C-8B9A-64A8B3485A20}"/>
                </a:ext>
              </a:extLst>
            </p:cNvPr>
            <p:cNvCxnSpPr/>
            <p:nvPr/>
          </p:nvCxnSpPr>
          <p:spPr>
            <a:xfrm>
              <a:off x="5274" y="14474"/>
              <a:ext cx="1260" cy="0"/>
            </a:xfrm>
            <a:prstGeom prst="straightConnector1">
              <a:avLst/>
            </a:prstGeom>
            <a:noFill/>
            <a:ln w="9525" cap="flat" cmpd="sng">
              <a:solidFill>
                <a:srgbClr val="000000"/>
              </a:solidFill>
              <a:prstDash val="solid"/>
              <a:round/>
              <a:headEnd type="none" w="med" len="med"/>
              <a:tailEnd type="triangle" w="med" len="med"/>
            </a:ln>
          </p:spPr>
        </p:cxnSp>
        <p:cxnSp>
          <p:nvCxnSpPr>
            <p:cNvPr id="9" name="Google Shape;477;p43">
              <a:extLst>
                <a:ext uri="{FF2B5EF4-FFF2-40B4-BE49-F238E27FC236}">
                  <a16:creationId xmlns:a16="http://schemas.microsoft.com/office/drawing/2014/main" id="{1D02EE69-7239-427C-8979-A3C6ABAC2140}"/>
                </a:ext>
              </a:extLst>
            </p:cNvPr>
            <p:cNvCxnSpPr/>
            <p:nvPr/>
          </p:nvCxnSpPr>
          <p:spPr>
            <a:xfrm rot="10800000">
              <a:off x="5274" y="14040"/>
              <a:ext cx="1260" cy="0"/>
            </a:xfrm>
            <a:prstGeom prst="straightConnector1">
              <a:avLst/>
            </a:prstGeom>
            <a:noFill/>
            <a:ln w="12700" cap="flat" cmpd="sng">
              <a:solidFill>
                <a:srgbClr val="000000"/>
              </a:solidFill>
              <a:prstDash val="solid"/>
              <a:round/>
              <a:headEnd type="none" w="med" len="med"/>
              <a:tailEnd type="triangle" w="med" len="med"/>
            </a:ln>
          </p:spPr>
        </p:cxnSp>
        <p:sp>
          <p:nvSpPr>
            <p:cNvPr id="10" name="Google Shape;478;p43">
              <a:extLst>
                <a:ext uri="{FF2B5EF4-FFF2-40B4-BE49-F238E27FC236}">
                  <a16:creationId xmlns:a16="http://schemas.microsoft.com/office/drawing/2014/main" id="{D94A17D5-D3B7-467B-8644-3A9F93FB6583}"/>
                </a:ext>
              </a:extLst>
            </p:cNvPr>
            <p:cNvSpPr txBox="1"/>
            <p:nvPr/>
          </p:nvSpPr>
          <p:spPr>
            <a:xfrm>
              <a:off x="5369" y="14527"/>
              <a:ext cx="1099" cy="28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400" b="0" i="0" u="none" strike="noStrike" cap="none">
                  <a:solidFill>
                    <a:schemeClr val="accent5">
                      <a:lumMod val="75000"/>
                    </a:schemeClr>
                  </a:solidFill>
                  <a:latin typeface="Arial"/>
                  <a:ea typeface="Arial"/>
                  <a:cs typeface="Arial"/>
                  <a:sym typeface="Arial"/>
                </a:rPr>
                <a:t>Thiết bị</a:t>
              </a:r>
              <a:endParaRPr sz="1400" b="0" i="0" u="none" strike="noStrike" cap="none">
                <a:solidFill>
                  <a:schemeClr val="accent5">
                    <a:lumMod val="75000"/>
                  </a:schemeClr>
                </a:solidFill>
                <a:latin typeface="Arial"/>
                <a:ea typeface="Arial"/>
                <a:cs typeface="Arial"/>
                <a:sym typeface="Arial"/>
              </a:endParaRPr>
            </a:p>
          </p:txBody>
        </p:sp>
        <p:sp>
          <p:nvSpPr>
            <p:cNvPr id="11" name="Google Shape;479;p43">
              <a:extLst>
                <a:ext uri="{FF2B5EF4-FFF2-40B4-BE49-F238E27FC236}">
                  <a16:creationId xmlns:a16="http://schemas.microsoft.com/office/drawing/2014/main" id="{860E30C5-12B9-4437-9AFA-F54A986E2AC5}"/>
                </a:ext>
              </a:extLst>
            </p:cNvPr>
            <p:cNvSpPr/>
            <p:nvPr/>
          </p:nvSpPr>
          <p:spPr>
            <a:xfrm>
              <a:off x="6562" y="13860"/>
              <a:ext cx="1607" cy="900"/>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chemeClr val="accent5">
                    <a:lumMod val="75000"/>
                  </a:schemeClr>
                </a:solidFill>
                <a:latin typeface="Arial"/>
                <a:ea typeface="Arial"/>
                <a:cs typeface="Arial"/>
                <a:sym typeface="Arial"/>
              </a:endParaRPr>
            </a:p>
          </p:txBody>
        </p:sp>
        <p:sp>
          <p:nvSpPr>
            <p:cNvPr id="12" name="Google Shape;480;p43">
              <a:extLst>
                <a:ext uri="{FF2B5EF4-FFF2-40B4-BE49-F238E27FC236}">
                  <a16:creationId xmlns:a16="http://schemas.microsoft.com/office/drawing/2014/main" id="{0B43E045-049E-4783-9A57-F2FBDBCC4496}"/>
                </a:ext>
              </a:extLst>
            </p:cNvPr>
            <p:cNvSpPr/>
            <p:nvPr/>
          </p:nvSpPr>
          <p:spPr>
            <a:xfrm>
              <a:off x="6660" y="12600"/>
              <a:ext cx="1440" cy="720"/>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1" i="0" u="none" strike="noStrike" cap="none">
                <a:solidFill>
                  <a:schemeClr val="accent5">
                    <a:lumMod val="75000"/>
                  </a:schemeClr>
                </a:solidFill>
                <a:latin typeface="Arial"/>
                <a:ea typeface="Arial"/>
                <a:cs typeface="Arial"/>
                <a:sym typeface="Arial"/>
              </a:endParaRPr>
            </a:p>
          </p:txBody>
        </p:sp>
        <p:cxnSp>
          <p:nvCxnSpPr>
            <p:cNvPr id="13" name="Google Shape;481;p43">
              <a:extLst>
                <a:ext uri="{FF2B5EF4-FFF2-40B4-BE49-F238E27FC236}">
                  <a16:creationId xmlns:a16="http://schemas.microsoft.com/office/drawing/2014/main" id="{0FDD8A13-B3A2-4A02-949E-E1D84E846DE9}"/>
                </a:ext>
              </a:extLst>
            </p:cNvPr>
            <p:cNvCxnSpPr/>
            <p:nvPr/>
          </p:nvCxnSpPr>
          <p:spPr>
            <a:xfrm>
              <a:off x="7020" y="13320"/>
              <a:ext cx="0" cy="540"/>
            </a:xfrm>
            <a:prstGeom prst="straightConnector1">
              <a:avLst/>
            </a:prstGeom>
            <a:noFill/>
            <a:ln w="9525" cap="flat" cmpd="sng">
              <a:solidFill>
                <a:srgbClr val="000000"/>
              </a:solidFill>
              <a:prstDash val="solid"/>
              <a:round/>
              <a:headEnd type="none" w="med" len="med"/>
              <a:tailEnd type="triangle" w="med" len="med"/>
            </a:ln>
          </p:spPr>
        </p:cxnSp>
        <p:cxnSp>
          <p:nvCxnSpPr>
            <p:cNvPr id="14" name="Google Shape;482;p43">
              <a:extLst>
                <a:ext uri="{FF2B5EF4-FFF2-40B4-BE49-F238E27FC236}">
                  <a16:creationId xmlns:a16="http://schemas.microsoft.com/office/drawing/2014/main" id="{A5A0938F-BFCB-4572-9200-C515DF59DF67}"/>
                </a:ext>
              </a:extLst>
            </p:cNvPr>
            <p:cNvCxnSpPr/>
            <p:nvPr/>
          </p:nvCxnSpPr>
          <p:spPr>
            <a:xfrm rot="10800000">
              <a:off x="7560" y="13320"/>
              <a:ext cx="0" cy="540"/>
            </a:xfrm>
            <a:prstGeom prst="straightConnector1">
              <a:avLst/>
            </a:prstGeom>
            <a:noFill/>
            <a:ln w="9525" cap="flat" cmpd="sng">
              <a:solidFill>
                <a:srgbClr val="000000"/>
              </a:solidFill>
              <a:prstDash val="solid"/>
              <a:round/>
              <a:headEnd type="none" w="med" len="med"/>
              <a:tailEnd type="triangle" w="med" len="med"/>
            </a:ln>
          </p:spPr>
        </p:cxnSp>
      </p:grpSp>
      <p:sp>
        <p:nvSpPr>
          <p:cNvPr id="15" name="Google Shape;483;p43">
            <a:extLst>
              <a:ext uri="{FF2B5EF4-FFF2-40B4-BE49-F238E27FC236}">
                <a16:creationId xmlns:a16="http://schemas.microsoft.com/office/drawing/2014/main" id="{2425C28A-83A8-4211-9C40-047849E1FF5C}"/>
              </a:ext>
            </a:extLst>
          </p:cNvPr>
          <p:cNvSpPr/>
          <p:nvPr/>
        </p:nvSpPr>
        <p:spPr>
          <a:xfrm>
            <a:off x="1615244" y="5026905"/>
            <a:ext cx="8994640" cy="1087221"/>
          </a:xfrm>
          <a:prstGeom prst="rect">
            <a:avLst/>
          </a:prstGeom>
          <a:solidFill>
            <a:schemeClr val="bg1"/>
          </a:solidFill>
          <a:ln w="9525" cap="flat" cmpd="sng">
            <a:solidFill>
              <a:srgbClr val="387025"/>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just" rtl="0">
              <a:lnSpc>
                <a:spcPct val="110000"/>
              </a:lnSpc>
              <a:spcBef>
                <a:spcPts val="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Ngân hàng có thể cấp tín dụng tới 60%-70% tổng chi phí dự án;</a:t>
            </a:r>
            <a:endParaRPr/>
          </a:p>
          <a:p>
            <a:pPr marL="285750" marR="0" lvl="0" indent="-285750" algn="just" rtl="0">
              <a:lnSpc>
                <a:spcPct val="110000"/>
              </a:lnSpc>
              <a:spcBef>
                <a:spcPts val="60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Khoản tiền để trả là nợ vay là thường khoản có được nhờ TKNL;</a:t>
            </a:r>
            <a:endParaRPr/>
          </a:p>
          <a:p>
            <a:pPr marL="285750" marR="0" lvl="0" indent="-285750" algn="just" rtl="0">
              <a:lnSpc>
                <a:spcPct val="110000"/>
              </a:lnSpc>
              <a:spcBef>
                <a:spcPts val="60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Thời hạn trả nợ -  thường tương ứng với thời gian hoàn vốn của dự án TKNL.</a:t>
            </a:r>
            <a:endParaRPr/>
          </a:p>
        </p:txBody>
      </p:sp>
      <p:sp>
        <p:nvSpPr>
          <p:cNvPr id="16" name="Google Shape;484;p43">
            <a:extLst>
              <a:ext uri="{FF2B5EF4-FFF2-40B4-BE49-F238E27FC236}">
                <a16:creationId xmlns:a16="http://schemas.microsoft.com/office/drawing/2014/main" id="{4927EA43-6DAC-4A95-A718-BAA1BF342F1B}"/>
              </a:ext>
            </a:extLst>
          </p:cNvPr>
          <p:cNvSpPr txBox="1"/>
          <p:nvPr/>
        </p:nvSpPr>
        <p:spPr>
          <a:xfrm>
            <a:off x="844825" y="1824685"/>
            <a:ext cx="10070063" cy="504904"/>
          </a:xfrm>
          <a:prstGeom prst="rect">
            <a:avLst/>
          </a:prstGeom>
          <a:solidFill>
            <a:schemeClr val="lt1"/>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en-US" sz="1700" b="1" i="0" u="sng" strike="noStrike" cap="none">
                <a:solidFill>
                  <a:srgbClr val="073763"/>
                </a:solidFill>
                <a:latin typeface="Arial"/>
                <a:ea typeface="Arial"/>
                <a:cs typeface="Arial"/>
                <a:sym typeface="Arial"/>
              </a:rPr>
              <a:t>Vay ngân hàng (tài trợ bằng nợ)</a:t>
            </a:r>
            <a:endParaRPr sz="1700" b="1" i="0" u="sng" strike="noStrike" cap="none">
              <a:solidFill>
                <a:srgbClr val="073763"/>
              </a:solidFill>
              <a:latin typeface="Arial"/>
              <a:ea typeface="Arial"/>
              <a:cs typeface="Arial"/>
              <a:sym typeface="Arial"/>
            </a:endParaRPr>
          </a:p>
        </p:txBody>
      </p:sp>
    </p:spTree>
    <p:extLst>
      <p:ext uri="{BB962C8B-B14F-4D97-AF65-F5344CB8AC3E}">
        <p14:creationId xmlns:p14="http://schemas.microsoft.com/office/powerpoint/2010/main" val="17070273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E11D88BC-9AB0-4BA8-9934-9E2BB57476D6}"/>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MÔ HÌNH TÀI TRỢ VỐN TRIỂN KHAI DỰ ÁN</a:t>
            </a:r>
            <a:endParaRPr lang="vi-VN" sz="3000" b="1">
              <a:solidFill>
                <a:schemeClr val="bg1"/>
              </a:solidFill>
              <a:latin typeface="Arial "/>
            </a:endParaRPr>
          </a:p>
        </p:txBody>
      </p:sp>
      <p:sp>
        <p:nvSpPr>
          <p:cNvPr id="3" name="Google Shape;490;p44">
            <a:extLst>
              <a:ext uri="{FF2B5EF4-FFF2-40B4-BE49-F238E27FC236}">
                <a16:creationId xmlns:a16="http://schemas.microsoft.com/office/drawing/2014/main" id="{80A311D4-CA62-490F-98B6-4FA71A1FE041}"/>
              </a:ext>
            </a:extLst>
          </p:cNvPr>
          <p:cNvSpPr/>
          <p:nvPr/>
        </p:nvSpPr>
        <p:spPr>
          <a:xfrm>
            <a:off x="822328" y="2068297"/>
            <a:ext cx="5584956" cy="3785611"/>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sz="1600" b="1" i="1" u="none" strike="noStrike" cap="none">
                <a:solidFill>
                  <a:srgbClr val="073763"/>
                </a:solidFill>
                <a:latin typeface="Arial" panose="020B0604020202020204" pitchFamily="34" charset="0"/>
                <a:ea typeface="Arial"/>
                <a:cs typeface="Arial" panose="020B0604020202020204" pitchFamily="34" charset="0"/>
                <a:sym typeface="Arial"/>
              </a:rPr>
              <a:t>Các nguyên nhân để thuê</a:t>
            </a:r>
            <a:r>
              <a:rPr lang="en-US" sz="1600" b="1" i="0" u="none" strike="noStrike" cap="none">
                <a:solidFill>
                  <a:srgbClr val="073763"/>
                </a:solidFill>
                <a:latin typeface="Arial" panose="020B0604020202020204" pitchFamily="34" charset="0"/>
                <a:ea typeface="Arial"/>
                <a:cs typeface="Arial" panose="020B0604020202020204" pitchFamily="34" charset="0"/>
                <a:sym typeface="Arial"/>
              </a:rPr>
              <a:t>:</a:t>
            </a:r>
            <a:endParaRPr sz="1600">
              <a:latin typeface="Arial" panose="020B0604020202020204" pitchFamily="34" charset="0"/>
              <a:cs typeface="Arial" panose="020B0604020202020204" pitchFamily="34" charset="0"/>
            </a:endParaRPr>
          </a:p>
          <a:p>
            <a:pPr marL="285750" marR="0" lvl="0" indent="-285750" algn="just" rtl="0">
              <a:lnSpc>
                <a:spcPct val="150000"/>
              </a:lnSpc>
              <a:spcBef>
                <a:spcPts val="0"/>
              </a:spcBef>
              <a:spcAft>
                <a:spcPts val="0"/>
              </a:spcAft>
              <a:buClr>
                <a:srgbClr val="000000"/>
              </a:buClr>
              <a:buSzPts val="1700"/>
              <a:buFont typeface="Arial"/>
              <a:buChar char="•"/>
            </a:pPr>
            <a:r>
              <a:rPr lang="en-US" sz="1600" b="0" i="1" u="none" strike="noStrike" cap="none">
                <a:solidFill>
                  <a:srgbClr val="073763"/>
                </a:solidFill>
                <a:latin typeface="Arial" panose="020B0604020202020204" pitchFamily="34" charset="0"/>
                <a:ea typeface="Arial"/>
                <a:cs typeface="Arial" panose="020B0604020202020204" pitchFamily="34" charset="0"/>
                <a:sym typeface="Arial"/>
              </a:rPr>
              <a:t>Các nguyên nhân tài chính</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1" indent="-285750" algn="just" rtl="0">
              <a:lnSpc>
                <a:spcPct val="150000"/>
              </a:lnSpc>
              <a:spcBef>
                <a:spcPts val="0"/>
              </a:spcBef>
              <a:spcAft>
                <a:spcPts val="0"/>
              </a:spcAft>
              <a:buClr>
                <a:srgbClr val="000000"/>
              </a:buClr>
              <a:buSzPts val="1700"/>
              <a:buFont typeface="Courier New"/>
              <a:buChar char="o"/>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Với một vài hợp đồng cho thuê, toàn bộ tiền thuê có thể giảm trừ thuế</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1" indent="-285750" algn="just" rtl="0">
              <a:lnSpc>
                <a:spcPct val="150000"/>
              </a:lnSpc>
              <a:spcBef>
                <a:spcPts val="0"/>
              </a:spcBef>
              <a:spcAft>
                <a:spcPts val="0"/>
              </a:spcAft>
              <a:buClr>
                <a:srgbClr val="000000"/>
              </a:buClr>
              <a:buSzPts val="1700"/>
              <a:buFont typeface="Courier New"/>
              <a:buChar char="o"/>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Một vài hợp đồng thuê cho phép tài trợ “ngoài bảng cân đối”, bảo toàn được tín nhiệm tài chính</a:t>
            </a:r>
            <a:endParaRPr sz="1600" b="0" i="1" u="none"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0" indent="-285750" algn="just" rtl="0">
              <a:lnSpc>
                <a:spcPct val="150000"/>
              </a:lnSpc>
              <a:spcBef>
                <a:spcPts val="0"/>
              </a:spcBef>
              <a:spcAft>
                <a:spcPts val="0"/>
              </a:spcAft>
              <a:buClr>
                <a:srgbClr val="000000"/>
              </a:buClr>
              <a:buSzPts val="1700"/>
              <a:buFont typeface="Arial"/>
              <a:buChar char="•"/>
            </a:pPr>
            <a:r>
              <a:rPr lang="en-US" sz="1600" b="0" i="1" u="none" strike="noStrike" cap="none">
                <a:solidFill>
                  <a:srgbClr val="073763"/>
                </a:solidFill>
                <a:latin typeface="Arial" panose="020B0604020202020204" pitchFamily="34" charset="0"/>
                <a:ea typeface="Arial"/>
                <a:cs typeface="Arial" panose="020B0604020202020204" pitchFamily="34" charset="0"/>
                <a:sym typeface="Arial"/>
              </a:rPr>
              <a:t>Chia sẻ rủi ro</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1" indent="-285750" algn="just" rtl="0">
              <a:lnSpc>
                <a:spcPct val="150000"/>
              </a:lnSpc>
              <a:spcBef>
                <a:spcPts val="0"/>
              </a:spcBef>
              <a:spcAft>
                <a:spcPts val="0"/>
              </a:spcAft>
              <a:buClr>
                <a:srgbClr val="000000"/>
              </a:buClr>
              <a:buSzPts val="1700"/>
              <a:buFont typeface="Courier New"/>
              <a:buChar char="o"/>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Thuê tốt cho việc sử dụng tài sản ngắn hạn sử dụng, và giảm rủi ro của việc sở hữu thiết bị lỗi thời</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1" indent="-285750" algn="just" rtl="0">
              <a:lnSpc>
                <a:spcPct val="150000"/>
              </a:lnSpc>
              <a:spcBef>
                <a:spcPts val="0"/>
              </a:spcBef>
              <a:spcAft>
                <a:spcPts val="0"/>
              </a:spcAft>
              <a:buClr>
                <a:srgbClr val="000000"/>
              </a:buClr>
              <a:buSzPts val="1700"/>
              <a:buFont typeface="Courier New"/>
              <a:buChar char="o"/>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Hợp đồng thuê có ít rủi ro và trách nhiệm hơn.</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p:txBody>
      </p:sp>
      <p:grpSp>
        <p:nvGrpSpPr>
          <p:cNvPr id="4" name="Google Shape;491;p44">
            <a:extLst>
              <a:ext uri="{FF2B5EF4-FFF2-40B4-BE49-F238E27FC236}">
                <a16:creationId xmlns:a16="http://schemas.microsoft.com/office/drawing/2014/main" id="{A2E54474-3458-4985-B920-26D9AFD1A2B6}"/>
              </a:ext>
            </a:extLst>
          </p:cNvPr>
          <p:cNvGrpSpPr/>
          <p:nvPr/>
        </p:nvGrpSpPr>
        <p:grpSpPr>
          <a:xfrm>
            <a:off x="6756156" y="2506769"/>
            <a:ext cx="4485002" cy="2724948"/>
            <a:chOff x="533400" y="1143000"/>
            <a:chExt cx="5486400" cy="2438400"/>
          </a:xfrm>
        </p:grpSpPr>
        <p:grpSp>
          <p:nvGrpSpPr>
            <p:cNvPr id="5" name="Google Shape;492;p44">
              <a:extLst>
                <a:ext uri="{FF2B5EF4-FFF2-40B4-BE49-F238E27FC236}">
                  <a16:creationId xmlns:a16="http://schemas.microsoft.com/office/drawing/2014/main" id="{4CF740BA-4AAD-4EA4-98DF-2469490F3AFA}"/>
                </a:ext>
              </a:extLst>
            </p:cNvPr>
            <p:cNvGrpSpPr/>
            <p:nvPr/>
          </p:nvGrpSpPr>
          <p:grpSpPr>
            <a:xfrm>
              <a:off x="1203155" y="1291839"/>
              <a:ext cx="4459743" cy="2182333"/>
              <a:chOff x="2803" y="963"/>
              <a:chExt cx="4778" cy="2110"/>
            </a:xfrm>
          </p:grpSpPr>
          <p:sp>
            <p:nvSpPr>
              <p:cNvPr id="7" name="Google Shape;493;p44">
                <a:extLst>
                  <a:ext uri="{FF2B5EF4-FFF2-40B4-BE49-F238E27FC236}">
                    <a16:creationId xmlns:a16="http://schemas.microsoft.com/office/drawing/2014/main" id="{4880C5AC-69DA-4072-9758-23D2B4C222BD}"/>
                  </a:ext>
                </a:extLst>
              </p:cNvPr>
              <p:cNvSpPr txBox="1"/>
              <p:nvPr/>
            </p:nvSpPr>
            <p:spPr>
              <a:xfrm>
                <a:off x="4462" y="963"/>
                <a:ext cx="1399" cy="737"/>
              </a:xfrm>
              <a:prstGeom prst="rect">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rgbClr val="003399"/>
                    </a:solidFill>
                    <a:latin typeface="Arial"/>
                    <a:ea typeface="Arial"/>
                    <a:cs typeface="Arial"/>
                    <a:sym typeface="Arial"/>
                  </a:rPr>
                  <a:t>Trả tiền thuê</a:t>
                </a:r>
                <a:endParaRPr sz="1400" b="0" i="0" u="none" strike="noStrike" cap="none">
                  <a:solidFill>
                    <a:srgbClr val="003399"/>
                  </a:solidFill>
                  <a:latin typeface="Arial"/>
                  <a:ea typeface="Arial"/>
                  <a:cs typeface="Arial"/>
                  <a:sym typeface="Arial"/>
                </a:endParaRPr>
              </a:p>
            </p:txBody>
          </p:sp>
          <p:sp>
            <p:nvSpPr>
              <p:cNvPr id="8" name="Google Shape;494;p44">
                <a:extLst>
                  <a:ext uri="{FF2B5EF4-FFF2-40B4-BE49-F238E27FC236}">
                    <a16:creationId xmlns:a16="http://schemas.microsoft.com/office/drawing/2014/main" id="{CDB519F3-A62C-49A0-8BF5-13A10A93DD8D}"/>
                  </a:ext>
                </a:extLst>
              </p:cNvPr>
              <p:cNvSpPr txBox="1"/>
              <p:nvPr/>
            </p:nvSpPr>
            <p:spPr>
              <a:xfrm>
                <a:off x="2803" y="1641"/>
                <a:ext cx="1469" cy="737"/>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rgbClr val="C00000"/>
                    </a:solidFill>
                    <a:latin typeface="Arial"/>
                    <a:ea typeface="Arial"/>
                    <a:cs typeface="Arial"/>
                    <a:sym typeface="Arial"/>
                  </a:rPr>
                  <a:t>Tổ chức cho thuê</a:t>
                </a:r>
                <a:endParaRPr/>
              </a:p>
            </p:txBody>
          </p:sp>
          <p:sp>
            <p:nvSpPr>
              <p:cNvPr id="9" name="Google Shape;495;p44">
                <a:extLst>
                  <a:ext uri="{FF2B5EF4-FFF2-40B4-BE49-F238E27FC236}">
                    <a16:creationId xmlns:a16="http://schemas.microsoft.com/office/drawing/2014/main" id="{DE79E287-3EFA-41CE-BD92-55A54233613D}"/>
                  </a:ext>
                </a:extLst>
              </p:cNvPr>
              <p:cNvSpPr txBox="1"/>
              <p:nvPr/>
            </p:nvSpPr>
            <p:spPr>
              <a:xfrm>
                <a:off x="6168" y="1686"/>
                <a:ext cx="1387" cy="782"/>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400" b="0" i="0" u="none" strike="noStrike" cap="none">
                    <a:solidFill>
                      <a:srgbClr val="C00000"/>
                    </a:solidFill>
                    <a:latin typeface="Arial"/>
                    <a:ea typeface="Arial"/>
                    <a:cs typeface="Arial"/>
                    <a:sym typeface="Arial"/>
                  </a:rPr>
                  <a:t>Doanh nghiệp thuê</a:t>
                </a:r>
                <a:endParaRPr sz="1400" b="0" i="0" u="none" strike="noStrike" cap="none">
                  <a:solidFill>
                    <a:srgbClr val="C00000"/>
                  </a:solidFill>
                  <a:latin typeface="Arial"/>
                  <a:ea typeface="Arial"/>
                  <a:cs typeface="Arial"/>
                  <a:sym typeface="Arial"/>
                </a:endParaRPr>
              </a:p>
            </p:txBody>
          </p:sp>
          <p:cxnSp>
            <p:nvCxnSpPr>
              <p:cNvPr id="10" name="Google Shape;496;p44">
                <a:extLst>
                  <a:ext uri="{FF2B5EF4-FFF2-40B4-BE49-F238E27FC236}">
                    <a16:creationId xmlns:a16="http://schemas.microsoft.com/office/drawing/2014/main" id="{1506A62D-D3D3-4DB8-98F9-CCB647B6019A}"/>
                  </a:ext>
                </a:extLst>
              </p:cNvPr>
              <p:cNvCxnSpPr/>
              <p:nvPr/>
            </p:nvCxnSpPr>
            <p:spPr>
              <a:xfrm>
                <a:off x="4581" y="2219"/>
                <a:ext cx="1260" cy="0"/>
              </a:xfrm>
              <a:prstGeom prst="straightConnector1">
                <a:avLst/>
              </a:prstGeom>
              <a:noFill/>
              <a:ln w="9525" cap="flat" cmpd="sng">
                <a:solidFill>
                  <a:srgbClr val="000000"/>
                </a:solidFill>
                <a:prstDash val="solid"/>
                <a:round/>
                <a:headEnd type="none" w="med" len="med"/>
                <a:tailEnd type="triangle" w="med" len="med"/>
              </a:ln>
            </p:spPr>
          </p:cxnSp>
          <p:cxnSp>
            <p:nvCxnSpPr>
              <p:cNvPr id="11" name="Google Shape;497;p44">
                <a:extLst>
                  <a:ext uri="{FF2B5EF4-FFF2-40B4-BE49-F238E27FC236}">
                    <a16:creationId xmlns:a16="http://schemas.microsoft.com/office/drawing/2014/main" id="{C7CC63DA-8252-40BF-AD3E-1D276EBF8437}"/>
                  </a:ext>
                </a:extLst>
              </p:cNvPr>
              <p:cNvCxnSpPr/>
              <p:nvPr/>
            </p:nvCxnSpPr>
            <p:spPr>
              <a:xfrm rot="10800000">
                <a:off x="4535" y="1890"/>
                <a:ext cx="1260" cy="0"/>
              </a:xfrm>
              <a:prstGeom prst="straightConnector1">
                <a:avLst/>
              </a:prstGeom>
              <a:noFill/>
              <a:ln w="9525" cap="flat" cmpd="sng">
                <a:solidFill>
                  <a:srgbClr val="000000"/>
                </a:solidFill>
                <a:prstDash val="solid"/>
                <a:round/>
                <a:headEnd type="none" w="med" len="med"/>
                <a:tailEnd type="triangle" w="med" len="med"/>
              </a:ln>
            </p:spPr>
          </p:cxnSp>
          <p:sp>
            <p:nvSpPr>
              <p:cNvPr id="12" name="Google Shape;498;p44">
                <a:extLst>
                  <a:ext uri="{FF2B5EF4-FFF2-40B4-BE49-F238E27FC236}">
                    <a16:creationId xmlns:a16="http://schemas.microsoft.com/office/drawing/2014/main" id="{496192C9-C7B8-475E-B285-630DD30B557B}"/>
                  </a:ext>
                </a:extLst>
              </p:cNvPr>
              <p:cNvSpPr txBox="1"/>
              <p:nvPr/>
            </p:nvSpPr>
            <p:spPr>
              <a:xfrm>
                <a:off x="4503" y="2376"/>
                <a:ext cx="1317" cy="697"/>
              </a:xfrm>
              <a:prstGeom prst="rect">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rgbClr val="003399"/>
                    </a:solidFill>
                    <a:latin typeface="Arial"/>
                    <a:ea typeface="Arial"/>
                    <a:cs typeface="Arial"/>
                    <a:sym typeface="Arial"/>
                  </a:rPr>
                  <a:t>Thiết bị thuê</a:t>
                </a:r>
                <a:endParaRPr sz="1400" b="0" i="0" u="none" strike="noStrike" cap="none">
                  <a:solidFill>
                    <a:srgbClr val="003399"/>
                  </a:solidFill>
                  <a:latin typeface="Arial"/>
                  <a:ea typeface="Arial"/>
                  <a:cs typeface="Arial"/>
                  <a:sym typeface="Arial"/>
                </a:endParaRPr>
              </a:p>
            </p:txBody>
          </p:sp>
          <p:sp>
            <p:nvSpPr>
              <p:cNvPr id="13" name="Google Shape;499;p44">
                <a:extLst>
                  <a:ext uri="{FF2B5EF4-FFF2-40B4-BE49-F238E27FC236}">
                    <a16:creationId xmlns:a16="http://schemas.microsoft.com/office/drawing/2014/main" id="{651B9BAD-3DAB-4E61-908F-3CB29FA11AB9}"/>
                  </a:ext>
                </a:extLst>
              </p:cNvPr>
              <p:cNvSpPr/>
              <p:nvPr/>
            </p:nvSpPr>
            <p:spPr>
              <a:xfrm>
                <a:off x="6112" y="1584"/>
                <a:ext cx="1469" cy="851"/>
              </a:xfrm>
              <a:prstGeom prst="roundRect">
                <a:avLst>
                  <a:gd name="adj" fmla="val 3991"/>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 name="Google Shape;500;p44">
              <a:extLst>
                <a:ext uri="{FF2B5EF4-FFF2-40B4-BE49-F238E27FC236}">
                  <a16:creationId xmlns:a16="http://schemas.microsoft.com/office/drawing/2014/main" id="{A78409B0-C69B-4DA0-B8E8-D8887B9809A2}"/>
                </a:ext>
              </a:extLst>
            </p:cNvPr>
            <p:cNvSpPr/>
            <p:nvPr/>
          </p:nvSpPr>
          <p:spPr>
            <a:xfrm>
              <a:off x="533400" y="1143000"/>
              <a:ext cx="5486400" cy="2438400"/>
            </a:xfrm>
            <a:prstGeom prst="ellipse">
              <a:avLst/>
            </a:prstGeom>
            <a:noFill/>
            <a:ln w="9525"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14" name="Google Shape;501;p44">
            <a:extLst>
              <a:ext uri="{FF2B5EF4-FFF2-40B4-BE49-F238E27FC236}">
                <a16:creationId xmlns:a16="http://schemas.microsoft.com/office/drawing/2014/main" id="{0DD2A87B-C4E5-4C0A-BA60-E102C9A379E0}"/>
              </a:ext>
            </a:extLst>
          </p:cNvPr>
          <p:cNvSpPr txBox="1"/>
          <p:nvPr/>
        </p:nvSpPr>
        <p:spPr>
          <a:xfrm>
            <a:off x="822328" y="1686568"/>
            <a:ext cx="911087" cy="442014"/>
          </a:xfrm>
          <a:prstGeom prst="rect">
            <a:avLst/>
          </a:prstGeom>
          <a:solidFill>
            <a:schemeClr val="lt1"/>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en-US" sz="1600" b="1" i="0" u="sng" strike="noStrike" cap="none">
                <a:solidFill>
                  <a:srgbClr val="073763"/>
                </a:solidFill>
                <a:latin typeface="Arial"/>
                <a:ea typeface="Arial"/>
                <a:cs typeface="Arial"/>
                <a:sym typeface="Arial"/>
              </a:rPr>
              <a:t>Thuê</a:t>
            </a:r>
            <a:endParaRPr sz="1600" b="1" i="0" u="sng" strike="noStrike" cap="none">
              <a:solidFill>
                <a:srgbClr val="073763"/>
              </a:solidFill>
              <a:latin typeface="Arial"/>
              <a:ea typeface="Arial"/>
              <a:cs typeface="Arial"/>
              <a:sym typeface="Arial"/>
            </a:endParaRPr>
          </a:p>
        </p:txBody>
      </p:sp>
    </p:spTree>
    <p:extLst>
      <p:ext uri="{BB962C8B-B14F-4D97-AF65-F5344CB8AC3E}">
        <p14:creationId xmlns:p14="http://schemas.microsoft.com/office/powerpoint/2010/main" val="609098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75DF79D1-670A-483F-B2BB-A4041E87BCB5}"/>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vi-VN" sz="3000" b="1">
                <a:solidFill>
                  <a:schemeClr val="bg1"/>
                </a:solidFill>
                <a:latin typeface="Arial "/>
              </a:rPr>
              <a:t>CÁC DẠNG DỰ ÁN HIỆU QUẢ NĂNG LƯỢNG</a:t>
            </a:r>
          </a:p>
        </p:txBody>
      </p:sp>
      <p:pic>
        <p:nvPicPr>
          <p:cNvPr id="3" name="Google Shape;81;p18">
            <a:extLst>
              <a:ext uri="{FF2B5EF4-FFF2-40B4-BE49-F238E27FC236}">
                <a16:creationId xmlns:a16="http://schemas.microsoft.com/office/drawing/2014/main" id="{37A3C298-71D7-4ACD-AC9C-A495277371BD}"/>
              </a:ext>
            </a:extLst>
          </p:cNvPr>
          <p:cNvPicPr preferRelativeResize="0"/>
          <p:nvPr/>
        </p:nvPicPr>
        <p:blipFill rotWithShape="1">
          <a:blip r:embed="rId2">
            <a:alphaModFix/>
          </a:blip>
          <a:srcRect/>
          <a:stretch/>
        </p:blipFill>
        <p:spPr>
          <a:xfrm>
            <a:off x="6114055" y="1797342"/>
            <a:ext cx="2675246" cy="1828445"/>
          </a:xfrm>
          <a:prstGeom prst="rect">
            <a:avLst/>
          </a:prstGeom>
          <a:noFill/>
          <a:ln>
            <a:noFill/>
          </a:ln>
        </p:spPr>
      </p:pic>
      <p:pic>
        <p:nvPicPr>
          <p:cNvPr id="4" name="Google Shape;82;p18">
            <a:extLst>
              <a:ext uri="{FF2B5EF4-FFF2-40B4-BE49-F238E27FC236}">
                <a16:creationId xmlns:a16="http://schemas.microsoft.com/office/drawing/2014/main" id="{81DE8ED2-1B91-4F7E-8E39-9170FD85C059}"/>
              </a:ext>
            </a:extLst>
          </p:cNvPr>
          <p:cNvPicPr preferRelativeResize="0"/>
          <p:nvPr/>
        </p:nvPicPr>
        <p:blipFill rotWithShape="1">
          <a:blip r:embed="rId3">
            <a:alphaModFix/>
          </a:blip>
          <a:srcRect/>
          <a:stretch/>
        </p:blipFill>
        <p:spPr>
          <a:xfrm>
            <a:off x="9187172" y="1704842"/>
            <a:ext cx="2197445" cy="1920945"/>
          </a:xfrm>
          <a:prstGeom prst="rect">
            <a:avLst/>
          </a:prstGeom>
          <a:noFill/>
          <a:ln>
            <a:noFill/>
          </a:ln>
        </p:spPr>
      </p:pic>
      <p:sp>
        <p:nvSpPr>
          <p:cNvPr id="5" name="Google Shape;83;p18">
            <a:extLst>
              <a:ext uri="{FF2B5EF4-FFF2-40B4-BE49-F238E27FC236}">
                <a16:creationId xmlns:a16="http://schemas.microsoft.com/office/drawing/2014/main" id="{475D3F9C-0509-43A7-97F2-9319B4FF3174}"/>
              </a:ext>
            </a:extLst>
          </p:cNvPr>
          <p:cNvSpPr/>
          <p:nvPr/>
        </p:nvSpPr>
        <p:spPr>
          <a:xfrm>
            <a:off x="1782958" y="4026064"/>
            <a:ext cx="19586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000000"/>
                </a:solidFill>
                <a:latin typeface="Arial"/>
                <a:ea typeface="Arial"/>
                <a:cs typeface="Arial"/>
                <a:sym typeface="Arial"/>
              </a:rPr>
              <a:t>Tận dụng nhiệt thải</a:t>
            </a:r>
            <a:endParaRPr sz="1400" b="1" i="0" u="none" strike="noStrike" cap="none">
              <a:solidFill>
                <a:srgbClr val="000000"/>
              </a:solidFill>
              <a:latin typeface="Arial"/>
              <a:ea typeface="Arial"/>
              <a:cs typeface="Arial"/>
              <a:sym typeface="Arial"/>
            </a:endParaRPr>
          </a:p>
        </p:txBody>
      </p:sp>
      <p:sp>
        <p:nvSpPr>
          <p:cNvPr id="6" name="Google Shape;84;p18">
            <a:extLst>
              <a:ext uri="{FF2B5EF4-FFF2-40B4-BE49-F238E27FC236}">
                <a16:creationId xmlns:a16="http://schemas.microsoft.com/office/drawing/2014/main" id="{DEAC7D27-3AD2-494F-896C-9E493384BC73}"/>
              </a:ext>
            </a:extLst>
          </p:cNvPr>
          <p:cNvSpPr/>
          <p:nvPr/>
        </p:nvSpPr>
        <p:spPr>
          <a:xfrm>
            <a:off x="7394374" y="3718287"/>
            <a:ext cx="2789853"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000000"/>
                </a:solidFill>
                <a:latin typeface="Arial"/>
                <a:ea typeface="Arial"/>
                <a:cs typeface="Arial"/>
                <a:sym typeface="Arial"/>
              </a:rPr>
              <a:t>Chuyển đổi, nâng cấp thiết bị</a:t>
            </a:r>
            <a:endParaRPr sz="1400" b="1" i="0" u="none" strike="noStrike" cap="none">
              <a:solidFill>
                <a:srgbClr val="000000"/>
              </a:solidFill>
              <a:latin typeface="Arial"/>
              <a:ea typeface="Arial"/>
              <a:cs typeface="Arial"/>
              <a:sym typeface="Arial"/>
            </a:endParaRPr>
          </a:p>
        </p:txBody>
      </p:sp>
      <p:sp>
        <p:nvSpPr>
          <p:cNvPr id="7" name="Google Shape;85;p18">
            <a:extLst>
              <a:ext uri="{FF2B5EF4-FFF2-40B4-BE49-F238E27FC236}">
                <a16:creationId xmlns:a16="http://schemas.microsoft.com/office/drawing/2014/main" id="{42AD5272-2D54-4584-B532-1A5649B740FE}"/>
              </a:ext>
            </a:extLst>
          </p:cNvPr>
          <p:cNvSpPr/>
          <p:nvPr/>
        </p:nvSpPr>
        <p:spPr>
          <a:xfrm>
            <a:off x="8098835" y="6032648"/>
            <a:ext cx="19586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000000"/>
                </a:solidFill>
                <a:latin typeface="Arial"/>
                <a:ea typeface="Arial"/>
                <a:cs typeface="Arial"/>
                <a:sym typeface="Arial"/>
              </a:rPr>
              <a:t>Tối ưu vận hành</a:t>
            </a:r>
            <a:endParaRPr sz="1400" b="1" i="0" u="none" strike="noStrike" cap="none">
              <a:solidFill>
                <a:srgbClr val="000000"/>
              </a:solidFill>
              <a:latin typeface="Arial"/>
              <a:ea typeface="Arial"/>
              <a:cs typeface="Arial"/>
              <a:sym typeface="Arial"/>
            </a:endParaRPr>
          </a:p>
        </p:txBody>
      </p:sp>
      <p:pic>
        <p:nvPicPr>
          <p:cNvPr id="8" name="Google Shape;86;p18">
            <a:extLst>
              <a:ext uri="{FF2B5EF4-FFF2-40B4-BE49-F238E27FC236}">
                <a16:creationId xmlns:a16="http://schemas.microsoft.com/office/drawing/2014/main" id="{2B7BE209-33D8-41D1-B492-8B9DA7FD3406}"/>
              </a:ext>
            </a:extLst>
          </p:cNvPr>
          <p:cNvPicPr preferRelativeResize="0"/>
          <p:nvPr/>
        </p:nvPicPr>
        <p:blipFill rotWithShape="1">
          <a:blip r:embed="rId4">
            <a:alphaModFix/>
          </a:blip>
          <a:srcRect/>
          <a:stretch/>
        </p:blipFill>
        <p:spPr>
          <a:xfrm>
            <a:off x="1162112" y="1797342"/>
            <a:ext cx="3200308" cy="2174857"/>
          </a:xfrm>
          <a:prstGeom prst="rect">
            <a:avLst/>
          </a:prstGeom>
          <a:noFill/>
          <a:ln>
            <a:noFill/>
          </a:ln>
        </p:spPr>
      </p:pic>
      <p:pic>
        <p:nvPicPr>
          <p:cNvPr id="9" name="Google Shape;87;p18">
            <a:extLst>
              <a:ext uri="{FF2B5EF4-FFF2-40B4-BE49-F238E27FC236}">
                <a16:creationId xmlns:a16="http://schemas.microsoft.com/office/drawing/2014/main" id="{6CCF8D7C-0736-4010-B9EB-7A9119074B74}"/>
              </a:ext>
            </a:extLst>
          </p:cNvPr>
          <p:cNvPicPr preferRelativeResize="0"/>
          <p:nvPr/>
        </p:nvPicPr>
        <p:blipFill rotWithShape="1">
          <a:blip r:embed="rId5">
            <a:alphaModFix/>
          </a:blip>
          <a:srcRect/>
          <a:stretch/>
        </p:blipFill>
        <p:spPr>
          <a:xfrm>
            <a:off x="7394374" y="4236094"/>
            <a:ext cx="2790285" cy="1710915"/>
          </a:xfrm>
          <a:prstGeom prst="rect">
            <a:avLst/>
          </a:prstGeom>
          <a:noFill/>
          <a:ln>
            <a:noFill/>
          </a:ln>
        </p:spPr>
      </p:pic>
      <p:pic>
        <p:nvPicPr>
          <p:cNvPr id="10" name="Google Shape;88;p18">
            <a:extLst>
              <a:ext uri="{FF2B5EF4-FFF2-40B4-BE49-F238E27FC236}">
                <a16:creationId xmlns:a16="http://schemas.microsoft.com/office/drawing/2014/main" id="{A870D75B-D410-4AA7-A59B-8E50EB62695B}"/>
              </a:ext>
            </a:extLst>
          </p:cNvPr>
          <p:cNvPicPr preferRelativeResize="0"/>
          <p:nvPr/>
        </p:nvPicPr>
        <p:blipFill rotWithShape="1">
          <a:blip r:embed="rId6">
            <a:alphaModFix/>
          </a:blip>
          <a:srcRect/>
          <a:stretch/>
        </p:blipFill>
        <p:spPr>
          <a:xfrm>
            <a:off x="844825" y="4475621"/>
            <a:ext cx="3682339" cy="1710915"/>
          </a:xfrm>
          <a:prstGeom prst="rect">
            <a:avLst/>
          </a:prstGeom>
          <a:noFill/>
          <a:ln>
            <a:noFill/>
          </a:ln>
        </p:spPr>
      </p:pic>
      <p:sp>
        <p:nvSpPr>
          <p:cNvPr id="11" name="Google Shape;89;p18">
            <a:extLst>
              <a:ext uri="{FF2B5EF4-FFF2-40B4-BE49-F238E27FC236}">
                <a16:creationId xmlns:a16="http://schemas.microsoft.com/office/drawing/2014/main" id="{20E69758-392D-4918-8960-0AF3E2A33546}"/>
              </a:ext>
            </a:extLst>
          </p:cNvPr>
          <p:cNvSpPr/>
          <p:nvPr/>
        </p:nvSpPr>
        <p:spPr>
          <a:xfrm>
            <a:off x="1956047" y="6226292"/>
            <a:ext cx="19586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000000"/>
                </a:solidFill>
                <a:latin typeface="Arial"/>
                <a:ea typeface="Arial"/>
                <a:cs typeface="Arial"/>
                <a:sym typeface="Arial"/>
              </a:rPr>
              <a:t>Hệ thống QLNL </a:t>
            </a:r>
            <a:endParaRPr/>
          </a:p>
        </p:txBody>
      </p:sp>
    </p:spTree>
    <p:extLst>
      <p:ext uri="{BB962C8B-B14F-4D97-AF65-F5344CB8AC3E}">
        <p14:creationId xmlns:p14="http://schemas.microsoft.com/office/powerpoint/2010/main" val="1048927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00CD6D7D-A278-49A8-9878-185B04753B01}"/>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MÔ HÌNH TÀI TRỢ VỐN TRIỂN KHAI DỰ ÁN</a:t>
            </a:r>
            <a:endParaRPr lang="vi-VN" sz="3000" b="1">
              <a:solidFill>
                <a:schemeClr val="bg1"/>
              </a:solidFill>
              <a:latin typeface="Arial "/>
            </a:endParaRPr>
          </a:p>
        </p:txBody>
      </p:sp>
      <p:sp>
        <p:nvSpPr>
          <p:cNvPr id="3" name="Google Shape;507;p45">
            <a:extLst>
              <a:ext uri="{FF2B5EF4-FFF2-40B4-BE49-F238E27FC236}">
                <a16:creationId xmlns:a16="http://schemas.microsoft.com/office/drawing/2014/main" id="{12EAF37D-CE85-44D9-BC2E-A833855666C1}"/>
              </a:ext>
            </a:extLst>
          </p:cNvPr>
          <p:cNvSpPr/>
          <p:nvPr/>
        </p:nvSpPr>
        <p:spPr>
          <a:xfrm>
            <a:off x="844825" y="2097696"/>
            <a:ext cx="2242922" cy="3539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700" b="1" i="0" u="sng" strike="noStrike" cap="none">
                <a:solidFill>
                  <a:srgbClr val="073763"/>
                </a:solidFill>
                <a:latin typeface="Arial"/>
                <a:ea typeface="Arial"/>
                <a:cs typeface="Arial"/>
                <a:sym typeface="Arial"/>
              </a:rPr>
              <a:t>Hợp đồng hiệu quả </a:t>
            </a:r>
            <a:endParaRPr sz="1700" b="0" i="0" u="sng" strike="noStrike" cap="none">
              <a:solidFill>
                <a:srgbClr val="073763"/>
              </a:solidFill>
              <a:latin typeface="Arial"/>
              <a:ea typeface="Arial"/>
              <a:cs typeface="Arial"/>
              <a:sym typeface="Arial"/>
            </a:endParaRPr>
          </a:p>
        </p:txBody>
      </p:sp>
      <p:sp>
        <p:nvSpPr>
          <p:cNvPr id="4" name="Google Shape;508;p45">
            <a:extLst>
              <a:ext uri="{FF2B5EF4-FFF2-40B4-BE49-F238E27FC236}">
                <a16:creationId xmlns:a16="http://schemas.microsoft.com/office/drawing/2014/main" id="{1D9D6FDF-3B06-4BC6-845B-CD97612EE892}"/>
              </a:ext>
            </a:extLst>
          </p:cNvPr>
          <p:cNvSpPr/>
          <p:nvPr/>
        </p:nvSpPr>
        <p:spPr>
          <a:xfrm>
            <a:off x="844825" y="2605618"/>
            <a:ext cx="10542104" cy="240985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rgbClr val="000000"/>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Hợp đồng hiệu quả là một sự thoả thuận duy nhất cho phép đầu tư thực hiện các cải thiện cần thiết trong khi chỉ đầu tư rất ít tiền trước mắt. </a:t>
            </a:r>
            <a:endParaRPr sz="1600">
              <a:latin typeface="Arial" panose="020B0604020202020204" pitchFamily="34" charset="0"/>
              <a:cs typeface="Arial" panose="020B0604020202020204" pitchFamily="34" charset="0"/>
            </a:endParaRPr>
          </a:p>
          <a:p>
            <a:pPr marL="285750" marR="0" lvl="0" indent="-285750" algn="just" rtl="0">
              <a:lnSpc>
                <a:spcPct val="130000"/>
              </a:lnSpc>
              <a:spcBef>
                <a:spcPts val="600"/>
              </a:spcBef>
              <a:spcAft>
                <a:spcPts val="0"/>
              </a:spcAft>
              <a:buClr>
                <a:srgbClr val="000000"/>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Nhà thầu thường được giả thiết là chịu trách nhiệm mua và lắp đặt thiết bị, cũng như bảo trì trong suốt thời gian thực hiện hợp đồng. </a:t>
            </a:r>
            <a:endParaRPr sz="1600">
              <a:latin typeface="Arial" panose="020B0604020202020204" pitchFamily="34" charset="0"/>
              <a:cs typeface="Arial" panose="020B0604020202020204" pitchFamily="34" charset="0"/>
            </a:endParaRPr>
          </a:p>
          <a:p>
            <a:pPr marL="285750" marR="0" lvl="0" indent="-285750" algn="just" rtl="0">
              <a:lnSpc>
                <a:spcPct val="130000"/>
              </a:lnSpc>
              <a:spcBef>
                <a:spcPts val="0"/>
              </a:spcBef>
              <a:spcAft>
                <a:spcPts val="0"/>
              </a:spcAft>
              <a:buClr>
                <a:srgbClr val="000000"/>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Nhà thầu được trả công dựa trên mức độ hoạt động hiệu quả của thiết bị lắp đặt và chỉ sau khi thiết bị lắp đặt thực sự giảm chi phí.</a:t>
            </a:r>
            <a:endParaRPr sz="1600">
              <a:latin typeface="Arial" panose="020B0604020202020204" pitchFamily="34" charset="0"/>
              <a:cs typeface="Arial" panose="020B0604020202020204" pitchFamily="34" charset="0"/>
            </a:endParaRPr>
          </a:p>
          <a:p>
            <a:pPr marL="285750" marR="0" lvl="0" indent="-285750" algn="just" rtl="0">
              <a:lnSpc>
                <a:spcPct val="130000"/>
              </a:lnSpc>
              <a:spcBef>
                <a:spcPts val="0"/>
              </a:spcBef>
              <a:spcAft>
                <a:spcPts val="0"/>
              </a:spcAft>
              <a:buClr>
                <a:srgbClr val="000000"/>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Các công ty dịch vụ năng lượng (ESCOs) thường phục vụ như các nhà thầu trong hoạt động kinh doanh này.</a:t>
            </a:r>
            <a:endParaRPr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46347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4B0014AB-585D-47E3-A1CE-7ADC1153603B}"/>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LẬP BÁO CÁO ĐẦU TƯ</a:t>
            </a:r>
            <a:endParaRPr lang="vi-VN" sz="3000" b="1">
              <a:solidFill>
                <a:schemeClr val="bg1"/>
              </a:solidFill>
              <a:latin typeface="Arial "/>
            </a:endParaRPr>
          </a:p>
        </p:txBody>
      </p:sp>
      <p:graphicFrame>
        <p:nvGraphicFramePr>
          <p:cNvPr id="3" name="Google Shape;514;p46">
            <a:extLst>
              <a:ext uri="{FF2B5EF4-FFF2-40B4-BE49-F238E27FC236}">
                <a16:creationId xmlns:a16="http://schemas.microsoft.com/office/drawing/2014/main" id="{AB335311-6F0C-4DD6-B353-23785A3C19EC}"/>
              </a:ext>
            </a:extLst>
          </p:cNvPr>
          <p:cNvGraphicFramePr/>
          <p:nvPr>
            <p:extLst>
              <p:ext uri="{D42A27DB-BD31-4B8C-83A1-F6EECF244321}">
                <p14:modId xmlns:p14="http://schemas.microsoft.com/office/powerpoint/2010/main" val="741207279"/>
              </p:ext>
            </p:extLst>
          </p:nvPr>
        </p:nvGraphicFramePr>
        <p:xfrm>
          <a:off x="838201" y="2146040"/>
          <a:ext cx="10515600" cy="3535720"/>
        </p:xfrm>
        <a:graphic>
          <a:graphicData uri="http://schemas.openxmlformats.org/drawingml/2006/table">
            <a:tbl>
              <a:tblPr firstRow="1" bandRow="1">
                <a:tableStyleId>{7DF18680-E054-41AD-8BC1-D1AEF772440D}</a:tableStyleId>
              </a:tblPr>
              <a:tblGrid>
                <a:gridCol w="1854175">
                  <a:extLst>
                    <a:ext uri="{9D8B030D-6E8A-4147-A177-3AD203B41FA5}">
                      <a16:colId xmlns:a16="http://schemas.microsoft.com/office/drawing/2014/main" val="20000"/>
                    </a:ext>
                  </a:extLst>
                </a:gridCol>
                <a:gridCol w="4090975">
                  <a:extLst>
                    <a:ext uri="{9D8B030D-6E8A-4147-A177-3AD203B41FA5}">
                      <a16:colId xmlns:a16="http://schemas.microsoft.com/office/drawing/2014/main" val="20001"/>
                    </a:ext>
                  </a:extLst>
                </a:gridCol>
                <a:gridCol w="4570450">
                  <a:extLst>
                    <a:ext uri="{9D8B030D-6E8A-4147-A177-3AD203B41FA5}">
                      <a16:colId xmlns:a16="http://schemas.microsoft.com/office/drawing/2014/main" val="20002"/>
                    </a:ext>
                  </a:extLst>
                </a:gridCol>
              </a:tblGrid>
              <a:tr h="148125">
                <a:tc>
                  <a:txBody>
                    <a:bodyPr/>
                    <a:lstStyle/>
                    <a:p>
                      <a:pPr marL="0" marR="0" lvl="0" indent="0" algn="l" rtl="0">
                        <a:lnSpc>
                          <a:spcPct val="100000"/>
                        </a:lnSpc>
                        <a:spcBef>
                          <a:spcPts val="0"/>
                        </a:spcBef>
                        <a:spcAft>
                          <a:spcPts val="0"/>
                        </a:spcAft>
                        <a:buNone/>
                      </a:pPr>
                      <a:endParaRPr sz="1600" u="none" strike="noStrike" cap="none">
                        <a:latin typeface="Arial" panose="020B0604020202020204" pitchFamily="34" charset="0"/>
                        <a:cs typeface="Arial" panose="020B0604020202020204" pitchFamily="34" charset="0"/>
                      </a:endParaRPr>
                    </a:p>
                  </a:txBody>
                  <a:tcPr marL="91450" marR="91450" marT="45725" marB="45725"/>
                </a:tc>
                <a:tc>
                  <a:txBody>
                    <a:bodyPr/>
                    <a:lstStyle/>
                    <a:p>
                      <a:pPr marL="0" marR="0" lvl="0" indent="0" algn="ctr" rtl="0">
                        <a:lnSpc>
                          <a:spcPct val="100000"/>
                        </a:lnSpc>
                        <a:spcBef>
                          <a:spcPts val="0"/>
                        </a:spcBef>
                        <a:spcAft>
                          <a:spcPts val="0"/>
                        </a:spcAft>
                        <a:buNone/>
                      </a:pPr>
                      <a:r>
                        <a:rPr lang="en-US" sz="1600" u="none" strike="noStrike" cap="none">
                          <a:latin typeface="Arial" panose="020B0604020202020204" pitchFamily="34" charset="0"/>
                          <a:cs typeface="Arial" panose="020B0604020202020204" pitchFamily="34" charset="0"/>
                        </a:rPr>
                        <a:t>Báo cáo kiểm toán năng lượng</a:t>
                      </a:r>
                      <a:endParaRPr sz="1600" u="none" strike="noStrike" cap="none">
                        <a:latin typeface="Arial" panose="020B0604020202020204" pitchFamily="34" charset="0"/>
                        <a:cs typeface="Arial" panose="020B0604020202020204" pitchFamily="34" charset="0"/>
                      </a:endParaRPr>
                    </a:p>
                  </a:txBody>
                  <a:tcPr marL="91450" marR="91450" marT="45725" marB="45725"/>
                </a:tc>
                <a:tc>
                  <a:txBody>
                    <a:bodyPr/>
                    <a:lstStyle/>
                    <a:p>
                      <a:pPr marL="0" marR="0" lvl="0" indent="0" algn="ctr" rtl="0">
                        <a:lnSpc>
                          <a:spcPct val="100000"/>
                        </a:lnSpc>
                        <a:spcBef>
                          <a:spcPts val="0"/>
                        </a:spcBef>
                        <a:spcAft>
                          <a:spcPts val="0"/>
                        </a:spcAft>
                        <a:buNone/>
                      </a:pPr>
                      <a:r>
                        <a:rPr lang="en-US" sz="1600" u="none" strike="noStrike" cap="none">
                          <a:latin typeface="Arial" panose="020B0604020202020204" pitchFamily="34" charset="0"/>
                          <a:cs typeface="Arial" panose="020B0604020202020204" pitchFamily="34" charset="0"/>
                        </a:rPr>
                        <a:t>Báo cáo mức đầu tư</a:t>
                      </a:r>
                      <a:endParaRPr sz="1600" u="none" strike="noStrike" cap="none">
                        <a:latin typeface="Arial" panose="020B0604020202020204" pitchFamily="34" charset="0"/>
                        <a:cs typeface="Arial" panose="020B0604020202020204" pitchFamily="34" charset="0"/>
                      </a:endParaRPr>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None/>
                      </a:pPr>
                      <a:r>
                        <a:rPr lang="en-US" sz="1600" b="1" u="none" strike="noStrike" cap="none">
                          <a:latin typeface="Arial" panose="020B0604020202020204" pitchFamily="34" charset="0"/>
                          <a:cs typeface="Arial" panose="020B0604020202020204" pitchFamily="34" charset="0"/>
                        </a:rPr>
                        <a:t>Mục đích</a:t>
                      </a:r>
                      <a:endParaRPr sz="1600" b="1" u="none" strike="noStrike" cap="none">
                        <a:latin typeface="Arial" panose="020B0604020202020204" pitchFamily="34" charset="0"/>
                        <a:cs typeface="Arial" panose="020B0604020202020204" pitchFamily="34" charset="0"/>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600" u="none" strike="noStrike" cap="none">
                          <a:latin typeface="Arial" panose="020B0604020202020204" pitchFamily="34" charset="0"/>
                          <a:cs typeface="Arial" panose="020B0604020202020204" pitchFamily="34" charset="0"/>
                        </a:rPr>
                        <a:t>Đánh giá tình hình sử dụng năng lượng hiện tại và đề xuất cơ hội tiết kiệm</a:t>
                      </a:r>
                      <a:endParaRPr sz="1600" u="none" strike="noStrike" cap="none">
                        <a:latin typeface="Arial" panose="020B0604020202020204" pitchFamily="34" charset="0"/>
                        <a:cs typeface="Arial" panose="020B0604020202020204" pitchFamily="34" charset="0"/>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600" u="none" strike="noStrike" cap="none">
                          <a:latin typeface="Arial" panose="020B0604020202020204" pitchFamily="34" charset="0"/>
                          <a:cs typeface="Arial" panose="020B0604020202020204" pitchFamily="34" charset="0"/>
                        </a:rPr>
                        <a:t>Phân tích tính khả thi tài chính &amp; kinh tế của các giải pháp được chọn sau khi có kiểm toán năng lượng</a:t>
                      </a:r>
                      <a:endParaRPr sz="1600" u="none" strike="noStrike" cap="none">
                        <a:latin typeface="Arial" panose="020B0604020202020204" pitchFamily="34" charset="0"/>
                        <a:cs typeface="Arial" panose="020B0604020202020204" pitchFamily="34" charset="0"/>
                      </a:endParaRPr>
                    </a:p>
                  </a:txBody>
                  <a:tcPr marL="91450" marR="91450" marT="45725" marB="45725" anchor="ctr"/>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None/>
                      </a:pPr>
                      <a:r>
                        <a:rPr lang="en-US" sz="1600" b="1" u="none" strike="noStrike" cap="none">
                          <a:latin typeface="Arial" panose="020B0604020202020204" pitchFamily="34" charset="0"/>
                          <a:cs typeface="Arial" panose="020B0604020202020204" pitchFamily="34" charset="0"/>
                        </a:rPr>
                        <a:t>Nội dung chính</a:t>
                      </a:r>
                      <a:endParaRPr sz="1600" b="1" u="none" strike="noStrike" cap="none">
                        <a:latin typeface="Arial" panose="020B0604020202020204" pitchFamily="34" charset="0"/>
                        <a:cs typeface="Arial" panose="020B0604020202020204" pitchFamily="34" charset="0"/>
                      </a:endParaRPr>
                    </a:p>
                  </a:txBody>
                  <a:tcPr marL="91450" marR="91450" marT="45725" marB="45725" anchor="ctr"/>
                </a:tc>
                <a:tc>
                  <a:txBody>
                    <a:bodyPr/>
                    <a:lstStyle/>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panose="020B0604020202020204" pitchFamily="34" charset="0"/>
                          <a:cs typeface="Arial" panose="020B0604020202020204" pitchFamily="34" charset="0"/>
                        </a:rPr>
                        <a:t>Thu thập dữ liệu tiêu thụ năng lượng;</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panose="020B0604020202020204" pitchFamily="34" charset="0"/>
                          <a:cs typeface="Arial" panose="020B0604020202020204" pitchFamily="34" charset="0"/>
                        </a:rPr>
                        <a:t>Phân tích hiệu suất thiết bị, dây chuyền, hệ thống;</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panose="020B0604020202020204" pitchFamily="34" charset="0"/>
                          <a:cs typeface="Arial" panose="020B0604020202020204" pitchFamily="34" charset="0"/>
                        </a:rPr>
                        <a:t>Xác định khu vực lãng phí năng lượng;</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panose="020B0604020202020204" pitchFamily="34" charset="0"/>
                          <a:cs typeface="Arial" panose="020B0604020202020204" pitchFamily="34" charset="0"/>
                        </a:rPr>
                        <a:t>Đưa ra các giải pháp tiết kiệm năng lượng</a:t>
                      </a:r>
                      <a:endParaRPr sz="1600" u="none" strike="noStrike" cap="none">
                        <a:latin typeface="Arial" panose="020B0604020202020204" pitchFamily="34" charset="0"/>
                        <a:cs typeface="Arial" panose="020B0604020202020204" pitchFamily="34" charset="0"/>
                      </a:endParaRPr>
                    </a:p>
                  </a:txBody>
                  <a:tcPr marL="91450" marR="91450" marT="45725" marB="45725" anchor="ctr"/>
                </a:tc>
                <a:tc>
                  <a:txBody>
                    <a:bodyPr/>
                    <a:lstStyle/>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panose="020B0604020202020204" pitchFamily="34" charset="0"/>
                          <a:cs typeface="Arial" panose="020B0604020202020204" pitchFamily="34" charset="0"/>
                        </a:rPr>
                        <a:t>Tính toán chi phí đầu tư, chi phí vận hành, lợi ích kinh tế;</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panose="020B0604020202020204" pitchFamily="34" charset="0"/>
                          <a:cs typeface="Arial" panose="020B0604020202020204" pitchFamily="34" charset="0"/>
                        </a:rPr>
                        <a:t>Phân tích tài chính (NPV, IRR, B/C, thời gian hoàn vốn);</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panose="020B0604020202020204" pitchFamily="34" charset="0"/>
                          <a:cs typeface="Arial" panose="020B0604020202020204" pitchFamily="34" charset="0"/>
                        </a:rPr>
                        <a:t>Phân tích kinh tế - xã hội (lợi ích xã hội, môi trường);</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panose="020B0604020202020204" pitchFamily="34" charset="0"/>
                          <a:cs typeface="Arial" panose="020B0604020202020204" pitchFamily="34" charset="0"/>
                        </a:rPr>
                        <a:t>Đề xuất phương án tài chính.</a:t>
                      </a:r>
                      <a:endParaRPr sz="1600" u="none" strike="noStrike" cap="none">
                        <a:latin typeface="Arial" panose="020B0604020202020204" pitchFamily="34" charset="0"/>
                        <a:cs typeface="Arial" panose="020B0604020202020204" pitchFamily="34" charset="0"/>
                      </a:endParaRPr>
                    </a:p>
                  </a:txBody>
                  <a:tcPr marL="91450" marR="91450" marT="45725" marB="45725" anchor="ctr"/>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None/>
                      </a:pPr>
                      <a:r>
                        <a:rPr lang="en-US" sz="1600" b="1" u="none" strike="noStrike" cap="none">
                          <a:latin typeface="Arial" panose="020B0604020202020204" pitchFamily="34" charset="0"/>
                          <a:cs typeface="Arial" panose="020B0604020202020204" pitchFamily="34" charset="0"/>
                        </a:rPr>
                        <a:t>Kết quả</a:t>
                      </a:r>
                      <a:endParaRPr sz="1600" b="1" u="none" strike="noStrike" cap="none">
                        <a:latin typeface="Arial" panose="020B0604020202020204" pitchFamily="34" charset="0"/>
                        <a:cs typeface="Arial" panose="020B0604020202020204" pitchFamily="34" charset="0"/>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600" u="none" strike="noStrike" cap="none">
                          <a:latin typeface="Arial" panose="020B0604020202020204" pitchFamily="34" charset="0"/>
                          <a:cs typeface="Arial" panose="020B0604020202020204" pitchFamily="34" charset="0"/>
                        </a:rPr>
                        <a:t>Danh mục các cơ hội tiết kiệm, nhưng chưa đảm bảo tính khả thi tài chính chi tiết</a:t>
                      </a:r>
                      <a:endParaRPr sz="1600" u="none" strike="noStrike" cap="none">
                        <a:latin typeface="Arial" panose="020B0604020202020204" pitchFamily="34" charset="0"/>
                        <a:cs typeface="Arial" panose="020B0604020202020204" pitchFamily="34" charset="0"/>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600" u="none" strike="noStrike" cap="none">
                          <a:latin typeface="Arial" panose="020B0604020202020204" pitchFamily="34" charset="0"/>
                          <a:cs typeface="Arial" panose="020B0604020202020204" pitchFamily="34" charset="0"/>
                        </a:rPr>
                        <a:t>Cơ sở ra quyết định đầu tư hoặc kêu gọi tài trợ, vay vốn</a:t>
                      </a:r>
                      <a:endParaRPr sz="1600" u="none" strike="noStrike" cap="none">
                        <a:latin typeface="Arial" panose="020B0604020202020204" pitchFamily="34" charset="0"/>
                        <a:cs typeface="Arial" panose="020B0604020202020204" pitchFamily="34" charset="0"/>
                      </a:endParaRPr>
                    </a:p>
                  </a:txBody>
                  <a:tcPr marL="91450" marR="91450" marT="45725" marB="45725"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492494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00386E37-7F6B-465C-99DB-384FA4B10310}"/>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LẬP BÁO CÁO ĐẦU TƯ</a:t>
            </a:r>
            <a:endParaRPr lang="vi-VN" sz="3000" b="1">
              <a:solidFill>
                <a:schemeClr val="bg1"/>
              </a:solidFill>
              <a:latin typeface="Arial "/>
            </a:endParaRPr>
          </a:p>
        </p:txBody>
      </p:sp>
      <p:sp>
        <p:nvSpPr>
          <p:cNvPr id="3" name="Google Shape;520;p47">
            <a:extLst>
              <a:ext uri="{FF2B5EF4-FFF2-40B4-BE49-F238E27FC236}">
                <a16:creationId xmlns:a16="http://schemas.microsoft.com/office/drawing/2014/main" id="{1BE28604-AA0A-4329-9BC1-402BD576E981}"/>
              </a:ext>
            </a:extLst>
          </p:cNvPr>
          <p:cNvSpPr txBox="1"/>
          <p:nvPr/>
        </p:nvSpPr>
        <p:spPr>
          <a:xfrm>
            <a:off x="810064" y="2057400"/>
            <a:ext cx="10571870" cy="3960844"/>
          </a:xfrm>
          <a:prstGeom prst="rect">
            <a:avLst/>
          </a:prstGeom>
          <a:noFill/>
          <a:ln>
            <a:noFill/>
          </a:ln>
        </p:spPr>
        <p:txBody>
          <a:bodyPr spcFirstLastPara="1" wrap="square" lIns="45700" tIns="45700" rIns="45700" bIns="45700" anchor="t" anchorCtr="0">
            <a:noAutofit/>
          </a:bodyPr>
          <a:lstStyle/>
          <a:p>
            <a:pPr marL="0" marR="0" lvl="0" indent="0" algn="just" rtl="0">
              <a:lnSpc>
                <a:spcPct val="150000"/>
              </a:lnSpc>
              <a:spcBef>
                <a:spcPts val="0"/>
              </a:spcBef>
              <a:spcAft>
                <a:spcPts val="0"/>
              </a:spcAft>
              <a:buClr>
                <a:srgbClr val="073763"/>
              </a:buClr>
              <a:buSzPts val="1700"/>
              <a:buFont typeface="Arial"/>
              <a:buNone/>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Báo cáo đầu tư có thể được thực hiện bởi các đơn vị tư vấn hoặc nhân lực tại doanh nghiệp và được trình bày với ban lãnh đạo doanh nghiệp hoặc các đơn vị hỗ trợ tài chính. Một số nội dung của báo cáo đầu tư như sau:</a:t>
            </a:r>
            <a:endParaRPr sz="1600">
              <a:latin typeface="Arial" panose="020B0604020202020204" pitchFamily="34" charset="0"/>
              <a:cs typeface="Arial" panose="020B0604020202020204" pitchFamily="34" charset="0"/>
            </a:endParaRPr>
          </a:p>
          <a:p>
            <a:pPr marL="0" marR="0" lvl="0" indent="0" algn="just" rtl="0">
              <a:spcBef>
                <a:spcPts val="1000"/>
              </a:spcBef>
              <a:spcAft>
                <a:spcPts val="0"/>
              </a:spcAft>
              <a:buClr>
                <a:srgbClr val="073763"/>
              </a:buClr>
              <a:buSzPts val="1700"/>
              <a:buFont typeface="Arial"/>
              <a:buNone/>
            </a:pPr>
            <a:endParaRPr lang="en-US" sz="1600" b="0" i="0" u="none" strike="noStrike" cap="none">
              <a:solidFill>
                <a:srgbClr val="073763"/>
              </a:solidFill>
              <a:latin typeface="Arial" panose="020B0604020202020204" pitchFamily="34" charset="0"/>
              <a:ea typeface="Arial"/>
              <a:cs typeface="Arial" panose="020B0604020202020204" pitchFamily="34" charset="0"/>
              <a:sym typeface="Arial"/>
            </a:endParaRPr>
          </a:p>
          <a:p>
            <a:pPr marL="0" marR="0" lvl="0" indent="0" algn="just" rtl="0">
              <a:spcBef>
                <a:spcPts val="1000"/>
              </a:spcBef>
              <a:spcAft>
                <a:spcPts val="0"/>
              </a:spcAft>
              <a:buClr>
                <a:srgbClr val="073763"/>
              </a:buClr>
              <a:buSzPts val="1700"/>
              <a:buFont typeface="Arial"/>
              <a:buNone/>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(1) Các cơ sở của việc triển khai các dự án hiệu quả năng lượng tại đơn vị.</a:t>
            </a:r>
            <a:endParaRPr sz="1600">
              <a:latin typeface="Arial" panose="020B0604020202020204" pitchFamily="34" charset="0"/>
              <a:cs typeface="Arial" panose="020B0604020202020204" pitchFamily="34" charset="0"/>
            </a:endParaRPr>
          </a:p>
          <a:p>
            <a:pPr marL="0" marR="0" lvl="0" indent="0" algn="just" rtl="0">
              <a:spcBef>
                <a:spcPts val="1000"/>
              </a:spcBef>
              <a:spcAft>
                <a:spcPts val="0"/>
              </a:spcAft>
              <a:buClr>
                <a:srgbClr val="073763"/>
              </a:buClr>
              <a:buSzPts val="1700"/>
              <a:buFont typeface="Arial"/>
              <a:buNone/>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(2) Kết quả của báo cáo kiểm toán năng lượng và các giải pháp tiết kiệm năng lượng đề xuất.</a:t>
            </a:r>
            <a:endParaRPr sz="1600">
              <a:latin typeface="Arial" panose="020B0604020202020204" pitchFamily="34" charset="0"/>
              <a:cs typeface="Arial" panose="020B0604020202020204" pitchFamily="34" charset="0"/>
            </a:endParaRPr>
          </a:p>
          <a:p>
            <a:pPr marL="0" marR="0" lvl="0" indent="0" algn="just" rtl="0">
              <a:spcBef>
                <a:spcPts val="1000"/>
              </a:spcBef>
              <a:spcAft>
                <a:spcPts val="0"/>
              </a:spcAft>
              <a:buClr>
                <a:srgbClr val="073763"/>
              </a:buClr>
              <a:buSzPts val="1700"/>
              <a:buFont typeface="Arial"/>
              <a:buNone/>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(3) Tính toán hiệu quả tài chính cho các phương án tiết kiệm năng lượng đề xuất.</a:t>
            </a:r>
            <a:endParaRPr sz="1600">
              <a:latin typeface="Arial" panose="020B0604020202020204" pitchFamily="34" charset="0"/>
              <a:cs typeface="Arial" panose="020B0604020202020204" pitchFamily="34" charset="0"/>
            </a:endParaRPr>
          </a:p>
          <a:p>
            <a:pPr marL="0" marR="0" lvl="0" indent="0" algn="just" rtl="0">
              <a:spcBef>
                <a:spcPts val="1000"/>
              </a:spcBef>
              <a:spcAft>
                <a:spcPts val="0"/>
              </a:spcAft>
              <a:buClr>
                <a:srgbClr val="073763"/>
              </a:buClr>
              <a:buSzPts val="1700"/>
              <a:buFont typeface="Arial"/>
              <a:buNone/>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(4) Đánh giá một số ảnh hưởng khác tới doanh nghiệp và môi trường.</a:t>
            </a:r>
            <a:endParaRPr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56550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BE16A6D5-DDE2-40AF-BF8A-317047FD9329}"/>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LẬP BÁO CÁO ĐẦU TƯ</a:t>
            </a:r>
            <a:endParaRPr lang="vi-VN" sz="3000" b="1">
              <a:solidFill>
                <a:schemeClr val="bg1"/>
              </a:solidFill>
              <a:latin typeface="Arial "/>
            </a:endParaRPr>
          </a:p>
        </p:txBody>
      </p:sp>
      <p:sp>
        <p:nvSpPr>
          <p:cNvPr id="3" name="Google Shape;526;p48">
            <a:extLst>
              <a:ext uri="{FF2B5EF4-FFF2-40B4-BE49-F238E27FC236}">
                <a16:creationId xmlns:a16="http://schemas.microsoft.com/office/drawing/2014/main" id="{8E94388F-F039-433A-968B-7AF8483119EF}"/>
              </a:ext>
            </a:extLst>
          </p:cNvPr>
          <p:cNvSpPr txBox="1"/>
          <p:nvPr/>
        </p:nvSpPr>
        <p:spPr>
          <a:xfrm>
            <a:off x="844825" y="1844132"/>
            <a:ext cx="10571870" cy="585479"/>
          </a:xfrm>
          <a:prstGeom prst="rect">
            <a:avLst/>
          </a:prstGeom>
          <a:noFill/>
          <a:ln>
            <a:noFill/>
          </a:ln>
        </p:spPr>
        <p:txBody>
          <a:bodyPr spcFirstLastPara="1" wrap="square" lIns="45700" tIns="45700" rIns="45700" bIns="45700" anchor="t" anchorCtr="0">
            <a:noAutofit/>
          </a:bodyPr>
          <a:lstStyle/>
          <a:p>
            <a:pPr marL="0" marR="0" lvl="0" indent="0" algn="just" rtl="0">
              <a:lnSpc>
                <a:spcPct val="200000"/>
              </a:lnSpc>
              <a:spcBef>
                <a:spcPts val="0"/>
              </a:spcBef>
              <a:spcAft>
                <a:spcPts val="0"/>
              </a:spcAft>
              <a:buClr>
                <a:srgbClr val="073763"/>
              </a:buClr>
              <a:buSzPts val="1700"/>
              <a:buFont typeface="Arial"/>
              <a:buNone/>
            </a:pPr>
            <a:r>
              <a:rPr lang="en-US" sz="1600" b="1" i="1" u="none" strike="noStrike" cap="none">
                <a:solidFill>
                  <a:srgbClr val="073763"/>
                </a:solidFill>
                <a:latin typeface="Arial" panose="020B0604020202020204" pitchFamily="34" charset="0"/>
                <a:ea typeface="Arial"/>
                <a:cs typeface="Arial" panose="020B0604020202020204" pitchFamily="34" charset="0"/>
                <a:sym typeface="Arial"/>
              </a:rPr>
              <a:t>(1) Các cơ sở của việc triển khai các dự án hiệu quả năng lượng tại đơn vị.</a:t>
            </a:r>
            <a:endParaRPr sz="1600">
              <a:latin typeface="Arial" panose="020B0604020202020204" pitchFamily="34" charset="0"/>
              <a:cs typeface="Arial" panose="020B0604020202020204" pitchFamily="34" charset="0"/>
            </a:endParaRPr>
          </a:p>
          <a:p>
            <a:pPr marL="0" marR="0" lvl="0" indent="0" algn="just" rtl="0">
              <a:lnSpc>
                <a:spcPct val="200000"/>
              </a:lnSpc>
              <a:spcBef>
                <a:spcPts val="1000"/>
              </a:spcBef>
              <a:spcAft>
                <a:spcPts val="0"/>
              </a:spcAft>
              <a:buClr>
                <a:srgbClr val="000000"/>
              </a:buClr>
              <a:buSzPts val="1700"/>
              <a:buFont typeface="Arial"/>
              <a:buNone/>
            </a:pPr>
            <a:endParaRPr sz="1600" b="1" i="1" u="none" strike="noStrike" cap="none">
              <a:solidFill>
                <a:srgbClr val="073763"/>
              </a:solidFill>
              <a:latin typeface="Arial" panose="020B0604020202020204" pitchFamily="34" charset="0"/>
              <a:ea typeface="Arial"/>
              <a:cs typeface="Arial" panose="020B0604020202020204" pitchFamily="34" charset="0"/>
              <a:sym typeface="Arial"/>
            </a:endParaRPr>
          </a:p>
        </p:txBody>
      </p:sp>
      <p:sp>
        <p:nvSpPr>
          <p:cNvPr id="4" name="Google Shape;527;p48">
            <a:extLst>
              <a:ext uri="{FF2B5EF4-FFF2-40B4-BE49-F238E27FC236}">
                <a16:creationId xmlns:a16="http://schemas.microsoft.com/office/drawing/2014/main" id="{54D2B2DA-AEC7-40B9-AEC1-48DCBEF630AB}"/>
              </a:ext>
            </a:extLst>
          </p:cNvPr>
          <p:cNvSpPr txBox="1"/>
          <p:nvPr/>
        </p:nvSpPr>
        <p:spPr>
          <a:xfrm>
            <a:off x="901096" y="2391087"/>
            <a:ext cx="9537896" cy="2289492"/>
          </a:xfrm>
          <a:prstGeom prst="rect">
            <a:avLst/>
          </a:prstGeom>
          <a:noFill/>
          <a:ln>
            <a:noFill/>
          </a:ln>
        </p:spPr>
        <p:txBody>
          <a:bodyPr spcFirstLastPara="1" wrap="square" lIns="45700" tIns="45700" rIns="45700" bIns="45700" anchor="t" anchorCtr="0">
            <a:normAutofit/>
          </a:bodyPr>
          <a:lstStyle/>
          <a:p>
            <a:pPr marL="342900" marR="0" lvl="0" indent="-342900" algn="just" rtl="0">
              <a:lnSpc>
                <a:spcPct val="130000"/>
              </a:lnSpc>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Chủ trương đầu tư cho hiệu quả năng lượng:</a:t>
            </a:r>
            <a:endParaRPr sz="1600">
              <a:latin typeface="Arial" panose="020B0604020202020204" pitchFamily="34" charset="0"/>
              <a:cs typeface="Arial" panose="020B0604020202020204" pitchFamily="34" charset="0"/>
            </a:endParaRPr>
          </a:p>
          <a:p>
            <a:pPr marL="342900" marR="0" lvl="1" indent="-342900" algn="just" rtl="0">
              <a:lnSpc>
                <a:spcPct val="130000"/>
              </a:lnSpc>
              <a:spcBef>
                <a:spcPts val="0"/>
              </a:spcBef>
              <a:spcAft>
                <a:spcPts val="0"/>
              </a:spcAft>
              <a:buClr>
                <a:srgbClr val="073763"/>
              </a:buClr>
              <a:buSzPts val="1700"/>
              <a:buFont typeface="Courier New"/>
              <a:buChar char="o"/>
            </a:pPr>
            <a:r>
              <a:rPr lang="en-US" sz="1600" b="0" i="1" u="none" strike="noStrike" cap="none">
                <a:solidFill>
                  <a:srgbClr val="073763"/>
                </a:solidFill>
                <a:latin typeface="Arial" panose="020B0604020202020204" pitchFamily="34" charset="0"/>
                <a:ea typeface="Arial"/>
                <a:cs typeface="Arial" panose="020B0604020202020204" pitchFamily="34" charset="0"/>
                <a:sym typeface="Arial"/>
              </a:rPr>
              <a:t>Theo yêu cầu của luật (Luật xây dựng, luật đầu tư công, luật đầu tư)</a:t>
            </a:r>
            <a:endParaRPr sz="1600" b="0" i="1" u="none" strike="noStrike" cap="none">
              <a:solidFill>
                <a:srgbClr val="073763"/>
              </a:solidFill>
              <a:latin typeface="Arial" panose="020B0604020202020204" pitchFamily="34" charset="0"/>
              <a:ea typeface="Arial"/>
              <a:cs typeface="Arial" panose="020B0604020202020204" pitchFamily="34" charset="0"/>
              <a:sym typeface="Arial"/>
            </a:endParaRPr>
          </a:p>
          <a:p>
            <a:pPr marL="342900" marR="0" lvl="1" indent="-342900" algn="just" rtl="0">
              <a:lnSpc>
                <a:spcPct val="130000"/>
              </a:lnSpc>
              <a:spcBef>
                <a:spcPts val="0"/>
              </a:spcBef>
              <a:spcAft>
                <a:spcPts val="0"/>
              </a:spcAft>
              <a:buClr>
                <a:srgbClr val="073763"/>
              </a:buClr>
              <a:buSzPts val="1700"/>
              <a:buFont typeface="Courier New"/>
              <a:buChar char="o"/>
            </a:pPr>
            <a:r>
              <a:rPr lang="en-US" sz="1600" b="0" i="1" u="none" strike="noStrike" cap="none">
                <a:solidFill>
                  <a:srgbClr val="073763"/>
                </a:solidFill>
                <a:latin typeface="Arial" panose="020B0604020202020204" pitchFamily="34" charset="0"/>
                <a:ea typeface="Arial"/>
                <a:cs typeface="Arial" panose="020B0604020202020204" pitchFamily="34" charset="0"/>
                <a:sym typeface="Arial"/>
              </a:rPr>
              <a:t>Nhận thức về hiệu quả của nâng cao hiệu quả năng lượng tại đơn vị</a:t>
            </a:r>
            <a:endParaRPr sz="1600">
              <a:latin typeface="Arial" panose="020B0604020202020204" pitchFamily="34" charset="0"/>
              <a:cs typeface="Arial" panose="020B0604020202020204" pitchFamily="34" charset="0"/>
            </a:endParaRPr>
          </a:p>
          <a:p>
            <a:pPr marL="342900" marR="0" lvl="0" indent="-342900" algn="just" rtl="0">
              <a:lnSpc>
                <a:spcPct val="130000"/>
              </a:lnSpc>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Nguồn lực đầu tư dành cho các dự án hiệu quả năng lượng:</a:t>
            </a:r>
            <a:endParaRPr sz="1600">
              <a:latin typeface="Arial" panose="020B0604020202020204" pitchFamily="34" charset="0"/>
              <a:cs typeface="Arial" panose="020B0604020202020204" pitchFamily="34" charset="0"/>
            </a:endParaRPr>
          </a:p>
          <a:p>
            <a:pPr marL="342900" marR="0" lvl="1" indent="-342900" algn="just" rtl="0">
              <a:lnSpc>
                <a:spcPct val="130000"/>
              </a:lnSpc>
              <a:spcBef>
                <a:spcPts val="0"/>
              </a:spcBef>
              <a:spcAft>
                <a:spcPts val="0"/>
              </a:spcAft>
              <a:buClr>
                <a:srgbClr val="073763"/>
              </a:buClr>
              <a:buSzPts val="1700"/>
              <a:buFont typeface="Courier New"/>
              <a:buChar char="o"/>
            </a:pPr>
            <a:r>
              <a:rPr lang="en-US" sz="1600" b="0" i="1" u="none" strike="noStrike" cap="none">
                <a:solidFill>
                  <a:srgbClr val="073763"/>
                </a:solidFill>
                <a:latin typeface="Arial" panose="020B0604020202020204" pitchFamily="34" charset="0"/>
                <a:ea typeface="Arial"/>
                <a:cs typeface="Arial" panose="020B0604020202020204" pitchFamily="34" charset="0"/>
                <a:sym typeface="Arial"/>
              </a:rPr>
              <a:t>Chính sách vốn dành cho các dự án hiệu quả năng lượng</a:t>
            </a:r>
            <a:endParaRPr sz="1600">
              <a:latin typeface="Arial" panose="020B0604020202020204" pitchFamily="34" charset="0"/>
              <a:cs typeface="Arial" panose="020B0604020202020204" pitchFamily="34" charset="0"/>
            </a:endParaRPr>
          </a:p>
          <a:p>
            <a:pPr marL="342900" marR="0" lvl="1" indent="-342900" algn="just" rtl="0">
              <a:lnSpc>
                <a:spcPct val="130000"/>
              </a:lnSpc>
              <a:spcBef>
                <a:spcPts val="0"/>
              </a:spcBef>
              <a:spcAft>
                <a:spcPts val="0"/>
              </a:spcAft>
              <a:buClr>
                <a:srgbClr val="073763"/>
              </a:buClr>
              <a:buSzPts val="1700"/>
              <a:buFont typeface="Courier New"/>
              <a:buChar char="o"/>
            </a:pPr>
            <a:r>
              <a:rPr lang="en-US" sz="1600" b="0" i="1" u="none" strike="noStrike" cap="none">
                <a:solidFill>
                  <a:srgbClr val="073763"/>
                </a:solidFill>
                <a:latin typeface="Arial" panose="020B0604020202020204" pitchFamily="34" charset="0"/>
                <a:ea typeface="Arial"/>
                <a:cs typeface="Arial" panose="020B0604020202020204" pitchFamily="34" charset="0"/>
                <a:sym typeface="Arial"/>
              </a:rPr>
              <a:t>Lượng vốn có khả năng sử dụng cho các dự án hiệu quả năng lượng</a:t>
            </a:r>
            <a:endParaRPr sz="1600">
              <a:latin typeface="Arial" panose="020B0604020202020204" pitchFamily="34" charset="0"/>
              <a:cs typeface="Arial" panose="020B0604020202020204" pitchFamily="34" charset="0"/>
            </a:endParaRPr>
          </a:p>
          <a:p>
            <a:pPr marL="0" marR="0" lvl="0" indent="0" algn="just" rtl="0">
              <a:lnSpc>
                <a:spcPct val="130000"/>
              </a:lnSpc>
              <a:spcBef>
                <a:spcPts val="0"/>
              </a:spcBef>
              <a:spcAft>
                <a:spcPts val="0"/>
              </a:spcAft>
              <a:buClr>
                <a:srgbClr val="000000"/>
              </a:buClr>
              <a:buSzPts val="1700"/>
              <a:buFont typeface="Arial"/>
              <a:buNone/>
            </a:pP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p:txBody>
      </p:sp>
      <p:sp>
        <p:nvSpPr>
          <p:cNvPr id="5" name="Google Shape;528;p48">
            <a:extLst>
              <a:ext uri="{FF2B5EF4-FFF2-40B4-BE49-F238E27FC236}">
                <a16:creationId xmlns:a16="http://schemas.microsoft.com/office/drawing/2014/main" id="{E291D6F5-532C-4088-9AC1-47557D763288}"/>
              </a:ext>
            </a:extLst>
          </p:cNvPr>
          <p:cNvSpPr/>
          <p:nvPr/>
        </p:nvSpPr>
        <p:spPr>
          <a:xfrm>
            <a:off x="773794" y="4285524"/>
            <a:ext cx="11216639" cy="584735"/>
          </a:xfrm>
          <a:prstGeom prst="rect">
            <a:avLst/>
          </a:prstGeom>
          <a:noFill/>
          <a:ln>
            <a:noFill/>
          </a:ln>
        </p:spPr>
        <p:txBody>
          <a:bodyPr spcFirstLastPara="1" wrap="square" lIns="91425" tIns="45700" rIns="91425" bIns="45700" anchor="t" anchorCtr="0">
            <a:spAutoFit/>
          </a:bodyPr>
          <a:lstStyle/>
          <a:p>
            <a:pPr marL="0" marR="0" lvl="0" indent="0" algn="just" rtl="0">
              <a:lnSpc>
                <a:spcPct val="200000"/>
              </a:lnSpc>
              <a:spcBef>
                <a:spcPts val="0"/>
              </a:spcBef>
              <a:spcAft>
                <a:spcPts val="0"/>
              </a:spcAft>
              <a:buNone/>
            </a:pPr>
            <a:r>
              <a:rPr lang="en-US" sz="1600" b="1" i="1" u="none" strike="noStrike" cap="none">
                <a:solidFill>
                  <a:srgbClr val="073763"/>
                </a:solidFill>
                <a:latin typeface="Arial" panose="020B0604020202020204" pitchFamily="34" charset="0"/>
                <a:ea typeface="Arial"/>
                <a:cs typeface="Arial" panose="020B0604020202020204" pitchFamily="34" charset="0"/>
                <a:sym typeface="Arial"/>
              </a:rPr>
              <a:t>(2) Kết quả của báo cáo kiểm toán năng lượng và các giải pháp tiết kiệm năng lượng đề xuất.</a:t>
            </a:r>
            <a:endParaRPr sz="1600">
              <a:latin typeface="Arial" panose="020B0604020202020204" pitchFamily="34" charset="0"/>
              <a:cs typeface="Arial" panose="020B0604020202020204" pitchFamily="34" charset="0"/>
            </a:endParaRPr>
          </a:p>
        </p:txBody>
      </p:sp>
      <p:sp>
        <p:nvSpPr>
          <p:cNvPr id="6" name="Google Shape;529;p48">
            <a:extLst>
              <a:ext uri="{FF2B5EF4-FFF2-40B4-BE49-F238E27FC236}">
                <a16:creationId xmlns:a16="http://schemas.microsoft.com/office/drawing/2014/main" id="{28CB4281-5CE8-4B18-BE05-48DA66054727}"/>
              </a:ext>
            </a:extLst>
          </p:cNvPr>
          <p:cNvSpPr/>
          <p:nvPr/>
        </p:nvSpPr>
        <p:spPr>
          <a:xfrm>
            <a:off x="844825" y="4819901"/>
            <a:ext cx="10628731" cy="1372643"/>
          </a:xfrm>
          <a:prstGeom prst="rect">
            <a:avLst/>
          </a:prstGeom>
          <a:solidFill>
            <a:schemeClr val="bg1"/>
          </a:solidFill>
          <a:ln>
            <a:noFill/>
          </a:ln>
        </p:spPr>
        <p:txBody>
          <a:bodyPr spcFirstLastPara="1" wrap="square" lIns="91425" tIns="45700" rIns="91425" bIns="45700" anchor="t" anchorCtr="0">
            <a:spAutoFit/>
          </a:bodyPr>
          <a:lstStyle/>
          <a:p>
            <a:pPr marL="285750" marR="0" lvl="0" indent="-285750" algn="l" rtl="0">
              <a:lnSpc>
                <a:spcPct val="130000"/>
              </a:lnSpc>
              <a:spcBef>
                <a:spcPts val="0"/>
              </a:spcBef>
              <a:spcAft>
                <a:spcPts val="0"/>
              </a:spcAft>
              <a:buClr>
                <a:srgbClr val="000000"/>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Để làm cơ sở cho hoạt động đầu tư dự án, doanh nghiệp cần phải được kiểm toán năng lượng để làm cơ sở cho việc lập báo cáo đầu tư.</a:t>
            </a:r>
            <a:endParaRPr sz="1600">
              <a:latin typeface="Arial" panose="020B0604020202020204" pitchFamily="34" charset="0"/>
              <a:cs typeface="Arial" panose="020B0604020202020204" pitchFamily="34" charset="0"/>
            </a:endParaRPr>
          </a:p>
          <a:p>
            <a:pPr marL="285750" marR="0" lvl="0" indent="-285750" algn="l" rtl="0">
              <a:lnSpc>
                <a:spcPct val="130000"/>
              </a:lnSpc>
              <a:spcBef>
                <a:spcPts val="0"/>
              </a:spcBef>
              <a:spcAft>
                <a:spcPts val="0"/>
              </a:spcAft>
              <a:buClr>
                <a:srgbClr val="000000"/>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Các kết quả và các giải pháp tiết kiệm năng lượng được đề xuất trong báo cáo kiểm toán chính là các cơ sở cho việc lập báo cáo đầu tư</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9684729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DB9D1043-3FBB-48E6-B36E-3EB4262DABAC}"/>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LẬP BÁO CÁO ĐẦU TƯ</a:t>
            </a:r>
            <a:endParaRPr lang="vi-VN" sz="3000" b="1">
              <a:solidFill>
                <a:schemeClr val="bg1"/>
              </a:solidFill>
              <a:latin typeface="Arial "/>
            </a:endParaRPr>
          </a:p>
        </p:txBody>
      </p:sp>
      <p:sp>
        <p:nvSpPr>
          <p:cNvPr id="3" name="Google Shape;535;p49">
            <a:extLst>
              <a:ext uri="{FF2B5EF4-FFF2-40B4-BE49-F238E27FC236}">
                <a16:creationId xmlns:a16="http://schemas.microsoft.com/office/drawing/2014/main" id="{E8C3F844-AC37-4EDC-9E2F-FAFE693FF29C}"/>
              </a:ext>
            </a:extLst>
          </p:cNvPr>
          <p:cNvSpPr txBox="1"/>
          <p:nvPr/>
        </p:nvSpPr>
        <p:spPr>
          <a:xfrm>
            <a:off x="834886" y="1914519"/>
            <a:ext cx="10571870" cy="3532126"/>
          </a:xfrm>
          <a:prstGeom prst="rect">
            <a:avLst/>
          </a:prstGeom>
          <a:noFill/>
          <a:ln>
            <a:noFill/>
          </a:ln>
        </p:spPr>
        <p:txBody>
          <a:bodyPr spcFirstLastPara="1" wrap="square" lIns="45700" tIns="45700" rIns="45700" bIns="45700" anchor="t" anchorCtr="0">
            <a:noAutofit/>
          </a:bodyPr>
          <a:lstStyle/>
          <a:p>
            <a:pPr marL="0" marR="0" lvl="0" indent="0" algn="just" rtl="0">
              <a:spcBef>
                <a:spcPts val="0"/>
              </a:spcBef>
              <a:spcAft>
                <a:spcPts val="0"/>
              </a:spcAft>
              <a:buClr>
                <a:srgbClr val="073763"/>
              </a:buClr>
              <a:buSzPts val="1700"/>
              <a:buFont typeface="Arial"/>
              <a:buNone/>
            </a:pPr>
            <a:r>
              <a:rPr lang="en-US" sz="1600" b="1" i="1" u="none" strike="noStrike" cap="none">
                <a:solidFill>
                  <a:srgbClr val="073763"/>
                </a:solidFill>
                <a:latin typeface="Arial" panose="020B0604020202020204" pitchFamily="34" charset="0"/>
                <a:ea typeface="Arial"/>
                <a:cs typeface="Arial" panose="020B0604020202020204" pitchFamily="34" charset="0"/>
                <a:sym typeface="Arial"/>
              </a:rPr>
              <a:t>(3) Tính toán hiệu quả tài chính cho các phương án tiết kiệm năng lượng đề xuất.</a:t>
            </a:r>
            <a:endParaRPr sz="1600" b="1" i="1" u="none"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Trong báo cáo đầu tư, các tính toán về tài chính phải được thực hiện chi tiết;</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Tính toán chi tiết các chi phí đầu tư và phương pháp giải ngân;</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Nguồn vốn và chi phí vốn;</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Vay vốn và phương pháp trả nợ;</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Tuổi thọ dự án;</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Phương pháp tính khấu hao;</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Tính toán đầy đủ các chi phí xây dựng, lắp đặt và chuẩn bị vận hành hệ thống được đầu tư;</a:t>
            </a:r>
            <a:endParaRPr sz="1600">
              <a:latin typeface="Arial" panose="020B0604020202020204" pitchFamily="34" charset="0"/>
              <a:cs typeface="Arial" panose="020B0604020202020204" pitchFamily="34" charset="0"/>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Tính toán lượng tiết kiệm hàng năm;</a:t>
            </a:r>
            <a:endParaRPr sz="1600">
              <a:latin typeface="Arial" panose="020B0604020202020204" pitchFamily="34" charset="0"/>
              <a:cs typeface="Arial" panose="020B0604020202020204" pitchFamily="34" charset="0"/>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Tính toán các chi phí vận hành và bảo dưỡng hàng năm;</a:t>
            </a:r>
            <a:endParaRPr sz="1600">
              <a:latin typeface="Arial" panose="020B0604020202020204" pitchFamily="34" charset="0"/>
              <a:cs typeface="Arial" panose="020B0604020202020204" pitchFamily="34" charset="0"/>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Tính toán một số lợi ích khác của dự án (nếu có);</a:t>
            </a:r>
            <a:endParaRPr sz="1600">
              <a:latin typeface="Arial" panose="020B0604020202020204" pitchFamily="34" charset="0"/>
              <a:cs typeface="Arial" panose="020B0604020202020204" pitchFamily="34" charset="0"/>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Tính toán các dòng thu tài chính tại thời điểm kết thúc dự án;</a:t>
            </a:r>
            <a:endParaRPr sz="1600">
              <a:latin typeface="Arial" panose="020B0604020202020204" pitchFamily="34" charset="0"/>
              <a:cs typeface="Arial" panose="020B0604020202020204" pitchFamily="34" charset="0"/>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Tính toán dòng tiền sau thuế của dự án theo bảng dòng tiền ở phần “Các kỹ thuật phân tích tài chính”;</a:t>
            </a:r>
            <a:endParaRPr sz="1600">
              <a:latin typeface="Arial" panose="020B0604020202020204" pitchFamily="34" charset="0"/>
              <a:cs typeface="Arial" panose="020B0604020202020204" pitchFamily="34" charset="0"/>
            </a:endParaRPr>
          </a:p>
          <a:p>
            <a:pPr marL="285750" marR="0" lvl="0" indent="-285750" algn="just" rtl="0">
              <a:spcBef>
                <a:spcPts val="0"/>
              </a:spcBef>
              <a:spcAft>
                <a:spcPts val="0"/>
              </a:spcAft>
              <a:buClr>
                <a:srgbClr val="073763"/>
              </a:buClr>
              <a:buSzPts val="1700"/>
              <a:buFont typeface="Arial"/>
              <a:buChar char="•"/>
            </a:pPr>
            <a:r>
              <a:rPr lang="en-US" sz="1600" b="0" i="0" u="none" strike="noStrike" cap="none">
                <a:solidFill>
                  <a:srgbClr val="073763"/>
                </a:solidFill>
                <a:latin typeface="Arial" panose="020B0604020202020204" pitchFamily="34" charset="0"/>
                <a:ea typeface="Arial"/>
                <a:cs typeface="Arial" panose="020B0604020202020204" pitchFamily="34" charset="0"/>
                <a:sym typeface="Arial"/>
              </a:rPr>
              <a:t>Tính toán các rủi ro đối với dự án.</a:t>
            </a:r>
            <a:endParaRPr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7188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B220E54E-0214-4C11-B191-75781D242813}"/>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LẬP BÁO CÁO ĐẦU TƯ</a:t>
            </a:r>
            <a:endParaRPr lang="vi-VN" sz="3000" b="1">
              <a:solidFill>
                <a:schemeClr val="bg1"/>
              </a:solidFill>
              <a:latin typeface="Arial "/>
            </a:endParaRPr>
          </a:p>
        </p:txBody>
      </p:sp>
      <p:graphicFrame>
        <p:nvGraphicFramePr>
          <p:cNvPr id="3" name="Google Shape;541;p50">
            <a:extLst>
              <a:ext uri="{FF2B5EF4-FFF2-40B4-BE49-F238E27FC236}">
                <a16:creationId xmlns:a16="http://schemas.microsoft.com/office/drawing/2014/main" id="{2662F9CF-2BE9-4606-B9D2-2801C67877C9}"/>
              </a:ext>
            </a:extLst>
          </p:cNvPr>
          <p:cNvGraphicFramePr/>
          <p:nvPr>
            <p:extLst>
              <p:ext uri="{D42A27DB-BD31-4B8C-83A1-F6EECF244321}">
                <p14:modId xmlns:p14="http://schemas.microsoft.com/office/powerpoint/2010/main" val="2348381123"/>
              </p:ext>
            </p:extLst>
          </p:nvPr>
        </p:nvGraphicFramePr>
        <p:xfrm>
          <a:off x="844825" y="1736495"/>
          <a:ext cx="10535480" cy="4785364"/>
        </p:xfrm>
        <a:graphic>
          <a:graphicData uri="http://schemas.openxmlformats.org/drawingml/2006/table">
            <a:tbl>
              <a:tblPr>
                <a:noFill/>
              </a:tblPr>
              <a:tblGrid>
                <a:gridCol w="984781">
                  <a:extLst>
                    <a:ext uri="{9D8B030D-6E8A-4147-A177-3AD203B41FA5}">
                      <a16:colId xmlns:a16="http://schemas.microsoft.com/office/drawing/2014/main" val="20000"/>
                    </a:ext>
                  </a:extLst>
                </a:gridCol>
                <a:gridCol w="3898499">
                  <a:extLst>
                    <a:ext uri="{9D8B030D-6E8A-4147-A177-3AD203B41FA5}">
                      <a16:colId xmlns:a16="http://schemas.microsoft.com/office/drawing/2014/main" val="20001"/>
                    </a:ext>
                  </a:extLst>
                </a:gridCol>
                <a:gridCol w="1163650">
                  <a:extLst>
                    <a:ext uri="{9D8B030D-6E8A-4147-A177-3AD203B41FA5}">
                      <a16:colId xmlns:a16="http://schemas.microsoft.com/office/drawing/2014/main" val="20002"/>
                    </a:ext>
                  </a:extLst>
                </a:gridCol>
                <a:gridCol w="1191022">
                  <a:extLst>
                    <a:ext uri="{9D8B030D-6E8A-4147-A177-3AD203B41FA5}">
                      <a16:colId xmlns:a16="http://schemas.microsoft.com/office/drawing/2014/main" val="20003"/>
                    </a:ext>
                  </a:extLst>
                </a:gridCol>
                <a:gridCol w="1930265">
                  <a:extLst>
                    <a:ext uri="{9D8B030D-6E8A-4147-A177-3AD203B41FA5}">
                      <a16:colId xmlns:a16="http://schemas.microsoft.com/office/drawing/2014/main" val="20004"/>
                    </a:ext>
                  </a:extLst>
                </a:gridCol>
                <a:gridCol w="1367263">
                  <a:extLst>
                    <a:ext uri="{9D8B030D-6E8A-4147-A177-3AD203B41FA5}">
                      <a16:colId xmlns:a16="http://schemas.microsoft.com/office/drawing/2014/main" val="20005"/>
                    </a:ext>
                  </a:extLst>
                </a:gridCol>
              </a:tblGrid>
              <a:tr h="260496">
                <a:tc rowSpan="2">
                  <a:txBody>
                    <a:bodyPr/>
                    <a:lstStyle/>
                    <a:p>
                      <a:pPr marL="0" marR="0" lvl="0" indent="0" algn="ctr" rtl="0">
                        <a:lnSpc>
                          <a:spcPct val="116666"/>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Giải pháp số</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marR="0" lvl="0" indent="0" algn="ctr" rtl="0">
                        <a:lnSpc>
                          <a:spcPct val="116666"/>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Tên giải pháp</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gridSpan="2">
                  <a:txBody>
                    <a:bodyPr/>
                    <a:lstStyle/>
                    <a:p>
                      <a:pPr marL="0" marR="0" lvl="0" indent="0" algn="l" rtl="0">
                        <a:lnSpc>
                          <a:spcPct val="45833"/>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Tiết kiệm hàng năm</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en-US"/>
                    </a:p>
                  </a:txBody>
                  <a:tcPr/>
                </a:tc>
                <a:tc rowSpan="2">
                  <a:txBody>
                    <a:bodyPr/>
                    <a:lstStyle/>
                    <a:p>
                      <a:pPr marL="79375"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Lượng tiết kiệm ước tính</a:t>
                      </a:r>
                      <a:endParaRPr sz="1200" b="1" i="0" u="none" strike="noStrike" cap="none">
                        <a:solidFill>
                          <a:schemeClr val="dk1"/>
                        </a:solidFill>
                        <a:latin typeface="Times New Roman"/>
                        <a:ea typeface="Times New Roman"/>
                        <a:cs typeface="Times New Roman"/>
                        <a:sym typeface="Times New Roman"/>
                      </a:endParaRPr>
                    </a:p>
                    <a:p>
                      <a:pPr marL="79375"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Triệu VND </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marR="0" lvl="0" indent="0" algn="ctr" rtl="0">
                        <a:lnSpc>
                          <a:spcPct val="50000"/>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Ước tính chi phí đầu tư triệu VND</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253638">
                <a:tc vMerge="1">
                  <a:txBody>
                    <a:bodyPr/>
                    <a:lstStyle/>
                    <a:p>
                      <a:endParaRPr lang="en-US"/>
                    </a:p>
                  </a:txBody>
                  <a:tcPr/>
                </a:tc>
                <a:tc vMerge="1">
                  <a:txBody>
                    <a:bodyPr/>
                    <a:lstStyle/>
                    <a:p>
                      <a:endParaRPr lang="en-US"/>
                    </a:p>
                  </a:txBody>
                  <a:tcPr/>
                </a:tc>
                <a:tc>
                  <a:txBody>
                    <a:bodyPr/>
                    <a:lstStyle/>
                    <a:p>
                      <a:pPr marL="0" marR="0" lvl="0" indent="0" algn="ctr" rtl="0">
                        <a:lnSpc>
                          <a:spcPct val="41666"/>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GJ/năm</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1666"/>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MWh/năm</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576515">
                <a:tc>
                  <a:txBody>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1</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Cải thiệu hiệu suất cháy bằng cách giảm bằng cách giảm khí dư tại bộ tiền gia nhiệt và giảm nhiệt độ thiêu kết của clanke </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75,424</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2,420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3,890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78996">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2</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Cải thiện hiệu quả làm mát bằng cách phân bố clanke đều hơn</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95,742</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3,070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2,380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78996">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3</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Lắp đặt thêm một tầng cyclone cho bộ tiền gia nhiệt tại giai đoạn 1 và thu hồi thêm nhiệt từ khí thải</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326,554</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10,480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27,000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36951">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4</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01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Sử dụng không khí làm mát để cung cấp cho bộ đốt của lò</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21,343</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685</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740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260496">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5</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01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Phát điện từ nhiệt thải từ bộ phận làm mát của lò</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29,490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32,180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187,200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378996">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6</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Lắp biến tần cho cho quạt vật liệu thô (R2S20)- dây chuyền 2</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2,080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2,040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7,200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392593">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7</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70833"/>
                        </a:lnSpc>
                        <a:spcBef>
                          <a:spcPts val="0"/>
                        </a:spcBef>
                        <a:spcAft>
                          <a:spcPts val="0"/>
                        </a:spcAft>
                        <a:buClr>
                          <a:srgbClr val="000000"/>
                        </a:buClr>
                        <a:buSzPts val="1200"/>
                        <a:buFont typeface="Arial"/>
                        <a:buNone/>
                      </a:pPr>
                      <a:endParaRPr sz="1200" b="0" i="0" u="none" strike="noStrike" cap="none">
                        <a:solidFill>
                          <a:schemeClr val="dk1"/>
                        </a:solidFill>
                        <a:latin typeface="Arial"/>
                        <a:ea typeface="Arial"/>
                        <a:cs typeface="Arial"/>
                        <a:sym typeface="Arial"/>
                      </a:endParaRPr>
                    </a:p>
                    <a:p>
                      <a:pPr marL="60325" marR="0" lvl="0" indent="0" algn="l" rtl="0">
                        <a:lnSpc>
                          <a:spcPct val="70833"/>
                        </a:lnSpc>
                        <a:spcBef>
                          <a:spcPts val="175"/>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Thay thế thiết bị kém hiệu quả - quạt tiền gia nhiệt dây chuyền 1</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1,920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1,885</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3,000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336951">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8</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01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Thay thế thiết bị thiết bị kém hiệu quả - quạt nguyên liệu thô tại dây chuyền 1</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1,490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1,460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3,000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378996">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9</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Lắp đặt hệ thống băng tải đầu vào lòdây chuyền 1 để giảm năng lượng tiêu thụ tại hệ thống tải bằng khí nén</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2,290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2,250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6,000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378996">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10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Lắp biến tần cho quạt tại máy nghiền than (P22)- dây chuyền 2</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490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480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600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181655">
                <a:tc>
                  <a:txBody>
                    <a:bodyPr/>
                    <a:lstStyle/>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Tổng</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84138"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519,063</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147638"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37,760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277813"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56,950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333375"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241,010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7468740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BDC5D3B2-94D0-4D73-84A3-2DDBA9EA6E3E}"/>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PHÂN TÍCH VÍ DỤ</a:t>
            </a:r>
            <a:endParaRPr lang="vi-VN" sz="3000" b="1">
              <a:solidFill>
                <a:schemeClr val="bg1"/>
              </a:solidFill>
              <a:latin typeface="Arial "/>
            </a:endParaRPr>
          </a:p>
        </p:txBody>
      </p:sp>
      <p:pic>
        <p:nvPicPr>
          <p:cNvPr id="5" name="Picture 4">
            <a:extLst>
              <a:ext uri="{FF2B5EF4-FFF2-40B4-BE49-F238E27FC236}">
                <a16:creationId xmlns:a16="http://schemas.microsoft.com/office/drawing/2014/main" id="{FDF57EDA-2BB9-4D05-BB6E-46BF0C63D822}"/>
              </a:ext>
            </a:extLst>
          </p:cNvPr>
          <p:cNvPicPr>
            <a:picLocks noChangeAspect="1"/>
          </p:cNvPicPr>
          <p:nvPr/>
        </p:nvPicPr>
        <p:blipFill>
          <a:blip r:embed="rId2"/>
          <a:stretch>
            <a:fillRect/>
          </a:stretch>
        </p:blipFill>
        <p:spPr>
          <a:xfrm>
            <a:off x="844825" y="2076970"/>
            <a:ext cx="6808305" cy="3909018"/>
          </a:xfrm>
          <a:prstGeom prst="rect">
            <a:avLst/>
          </a:prstGeom>
        </p:spPr>
      </p:pic>
      <p:pic>
        <p:nvPicPr>
          <p:cNvPr id="6" name="Google Shape;549;p51">
            <a:extLst>
              <a:ext uri="{FF2B5EF4-FFF2-40B4-BE49-F238E27FC236}">
                <a16:creationId xmlns:a16="http://schemas.microsoft.com/office/drawing/2014/main" id="{931CE659-9379-4DCE-AEDF-C0CA1B746D93}"/>
              </a:ext>
            </a:extLst>
          </p:cNvPr>
          <p:cNvPicPr preferRelativeResize="0"/>
          <p:nvPr/>
        </p:nvPicPr>
        <p:blipFill rotWithShape="1">
          <a:blip r:embed="rId3">
            <a:alphaModFix/>
          </a:blip>
          <a:srcRect/>
          <a:stretch/>
        </p:blipFill>
        <p:spPr>
          <a:xfrm>
            <a:off x="7821334" y="2641989"/>
            <a:ext cx="3558970" cy="2258002"/>
          </a:xfrm>
          <a:prstGeom prst="rect">
            <a:avLst/>
          </a:prstGeom>
          <a:noFill/>
          <a:ln>
            <a:noFill/>
          </a:ln>
        </p:spPr>
      </p:pic>
      <p:sp>
        <p:nvSpPr>
          <p:cNvPr id="7" name="Google Shape;550;p51">
            <a:extLst>
              <a:ext uri="{FF2B5EF4-FFF2-40B4-BE49-F238E27FC236}">
                <a16:creationId xmlns:a16="http://schemas.microsoft.com/office/drawing/2014/main" id="{254F36C3-A34A-4EC2-AD04-C37EAD79366E}"/>
              </a:ext>
            </a:extLst>
          </p:cNvPr>
          <p:cNvSpPr txBox="1"/>
          <p:nvPr/>
        </p:nvSpPr>
        <p:spPr>
          <a:xfrm>
            <a:off x="8052387" y="4992731"/>
            <a:ext cx="3327917"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1" i="0" u="none" strike="noStrike" cap="none">
                <a:solidFill>
                  <a:srgbClr val="000000"/>
                </a:solidFill>
                <a:latin typeface="Arial"/>
                <a:ea typeface="Arial"/>
                <a:cs typeface="Arial"/>
                <a:sym typeface="Arial"/>
              </a:rPr>
              <a:t>Hiện trạng hệ thống</a:t>
            </a:r>
            <a:endParaRPr/>
          </a:p>
          <a:p>
            <a:pPr marL="0" marR="0" lvl="0" indent="0" algn="ctr" rtl="0">
              <a:lnSpc>
                <a:spcPct val="100000"/>
              </a:lnSpc>
              <a:spcBef>
                <a:spcPts val="0"/>
              </a:spcBef>
              <a:spcAft>
                <a:spcPts val="0"/>
              </a:spcAft>
              <a:buNone/>
            </a:pPr>
            <a:r>
              <a:rPr lang="en-US" sz="1400" b="1" i="0" u="none" strike="noStrike" cap="none">
                <a:solidFill>
                  <a:srgbClr val="000000"/>
                </a:solidFill>
                <a:latin typeface="Arial"/>
                <a:ea typeface="Arial"/>
                <a:cs typeface="Arial"/>
                <a:sym typeface="Arial"/>
              </a:rPr>
              <a:t>Nồng độ Oxy trong khói thải cao</a:t>
            </a:r>
            <a:endParaRPr sz="1400" b="1"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0768723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EEF87939-007D-4591-930F-9DCE06F34CE9}"/>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PHÂN TÍCH VÍ DỤ</a:t>
            </a:r>
            <a:endParaRPr lang="vi-VN" sz="3000" b="1">
              <a:solidFill>
                <a:schemeClr val="bg1"/>
              </a:solidFill>
              <a:latin typeface="Arial "/>
            </a:endParaRPr>
          </a:p>
        </p:txBody>
      </p:sp>
      <p:pic>
        <p:nvPicPr>
          <p:cNvPr id="3" name="Google Shape;557;p52">
            <a:extLst>
              <a:ext uri="{FF2B5EF4-FFF2-40B4-BE49-F238E27FC236}">
                <a16:creationId xmlns:a16="http://schemas.microsoft.com/office/drawing/2014/main" id="{38F33A5B-4A0A-45C6-98A3-5550456F32CD}"/>
              </a:ext>
            </a:extLst>
          </p:cNvPr>
          <p:cNvPicPr preferRelativeResize="0"/>
          <p:nvPr/>
        </p:nvPicPr>
        <p:blipFill rotWithShape="1">
          <a:blip r:embed="rId2">
            <a:alphaModFix/>
          </a:blip>
          <a:srcRect/>
          <a:stretch/>
        </p:blipFill>
        <p:spPr>
          <a:xfrm>
            <a:off x="844825" y="1774902"/>
            <a:ext cx="4538873" cy="4461502"/>
          </a:xfrm>
          <a:prstGeom prst="rect">
            <a:avLst/>
          </a:prstGeom>
          <a:noFill/>
          <a:ln>
            <a:noFill/>
          </a:ln>
        </p:spPr>
      </p:pic>
      <p:pic>
        <p:nvPicPr>
          <p:cNvPr id="4" name="Google Shape;558;p52">
            <a:extLst>
              <a:ext uri="{FF2B5EF4-FFF2-40B4-BE49-F238E27FC236}">
                <a16:creationId xmlns:a16="http://schemas.microsoft.com/office/drawing/2014/main" id="{D76B6B26-EDCA-4E85-B0A1-08238331F82A}"/>
              </a:ext>
            </a:extLst>
          </p:cNvPr>
          <p:cNvPicPr preferRelativeResize="0"/>
          <p:nvPr/>
        </p:nvPicPr>
        <p:blipFill rotWithShape="1">
          <a:blip r:embed="rId3">
            <a:alphaModFix/>
          </a:blip>
          <a:srcRect/>
          <a:stretch/>
        </p:blipFill>
        <p:spPr>
          <a:xfrm>
            <a:off x="5618314" y="1748240"/>
            <a:ext cx="5761990" cy="1488440"/>
          </a:xfrm>
          <a:prstGeom prst="rect">
            <a:avLst/>
          </a:prstGeom>
          <a:noFill/>
          <a:ln>
            <a:noFill/>
          </a:ln>
        </p:spPr>
      </p:pic>
      <p:pic>
        <p:nvPicPr>
          <p:cNvPr id="5" name="Google Shape;559;p52">
            <a:extLst>
              <a:ext uri="{FF2B5EF4-FFF2-40B4-BE49-F238E27FC236}">
                <a16:creationId xmlns:a16="http://schemas.microsoft.com/office/drawing/2014/main" id="{A4B9836C-EF22-4DE4-B788-FF35AAA01865}"/>
              </a:ext>
            </a:extLst>
          </p:cNvPr>
          <p:cNvPicPr preferRelativeResize="0"/>
          <p:nvPr/>
        </p:nvPicPr>
        <p:blipFill rotWithShape="1">
          <a:blip r:embed="rId4">
            <a:alphaModFix/>
          </a:blip>
          <a:srcRect/>
          <a:stretch/>
        </p:blipFill>
        <p:spPr>
          <a:xfrm>
            <a:off x="5618314" y="3477956"/>
            <a:ext cx="5761990" cy="1524635"/>
          </a:xfrm>
          <a:prstGeom prst="rect">
            <a:avLst/>
          </a:prstGeom>
          <a:noFill/>
          <a:ln>
            <a:noFill/>
          </a:ln>
        </p:spPr>
      </p:pic>
      <p:sp>
        <p:nvSpPr>
          <p:cNvPr id="6" name="Google Shape;560;p52">
            <a:extLst>
              <a:ext uri="{FF2B5EF4-FFF2-40B4-BE49-F238E27FC236}">
                <a16:creationId xmlns:a16="http://schemas.microsoft.com/office/drawing/2014/main" id="{342DE92C-0B0F-4A6D-8CAE-0B6A22A6BAF5}"/>
              </a:ext>
            </a:extLst>
          </p:cNvPr>
          <p:cNvSpPr txBox="1"/>
          <p:nvPr/>
        </p:nvSpPr>
        <p:spPr>
          <a:xfrm>
            <a:off x="7106884" y="5243867"/>
            <a:ext cx="4273420"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400" b="1" i="0" u="none" strike="noStrike" cap="none">
                <a:solidFill>
                  <a:srgbClr val="000000"/>
                </a:solidFill>
                <a:latin typeface="Arial"/>
                <a:ea typeface="Arial"/>
                <a:cs typeface="Arial"/>
                <a:sym typeface="Arial"/>
              </a:rPr>
              <a:t>Tính toán hiệu quả tiết kiệm bằng phần mềm</a:t>
            </a:r>
            <a:endParaRPr sz="1400" b="1" i="0" u="none" strike="noStrike" cap="none">
              <a:solidFill>
                <a:srgbClr val="000000"/>
              </a:solidFill>
              <a:latin typeface="Arial"/>
              <a:ea typeface="Arial"/>
              <a:cs typeface="Arial"/>
              <a:sym typeface="Arial"/>
            </a:endParaRPr>
          </a:p>
        </p:txBody>
      </p:sp>
      <p:sp>
        <p:nvSpPr>
          <p:cNvPr id="7" name="Google Shape;561;p52">
            <a:extLst>
              <a:ext uri="{FF2B5EF4-FFF2-40B4-BE49-F238E27FC236}">
                <a16:creationId xmlns:a16="http://schemas.microsoft.com/office/drawing/2014/main" id="{64F7AFFA-B591-4273-B151-57544D107D48}"/>
              </a:ext>
            </a:extLst>
          </p:cNvPr>
          <p:cNvSpPr txBox="1"/>
          <p:nvPr/>
        </p:nvSpPr>
        <p:spPr>
          <a:xfrm>
            <a:off x="844825" y="6340664"/>
            <a:ext cx="4432853" cy="307777"/>
          </a:xfrm>
          <a:prstGeom prst="rect">
            <a:avLst/>
          </a:prstGeom>
          <a:solidFill>
            <a:schemeClr val="bg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1" i="0" u="none" strike="noStrike" cap="none">
                <a:solidFill>
                  <a:srgbClr val="000000"/>
                </a:solidFill>
                <a:latin typeface="Arial"/>
                <a:ea typeface="Arial"/>
                <a:cs typeface="Arial"/>
                <a:sym typeface="Arial"/>
              </a:rPr>
              <a:t>Tính toán hiệu quả kinh tế, kỹ thuật dự án</a:t>
            </a:r>
            <a:endParaRPr sz="1400" b="1"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6252386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567;p53">
            <a:extLst>
              <a:ext uri="{FF2B5EF4-FFF2-40B4-BE49-F238E27FC236}">
                <a16:creationId xmlns:a16="http://schemas.microsoft.com/office/drawing/2014/main" id="{B0384A35-80EF-4493-9CB9-B9F3343888D3}"/>
              </a:ext>
            </a:extLst>
          </p:cNvPr>
          <p:cNvPicPr preferRelativeResize="0"/>
          <p:nvPr/>
        </p:nvPicPr>
        <p:blipFill rotWithShape="1">
          <a:blip r:embed="rId2">
            <a:alphaModFix/>
          </a:blip>
          <a:srcRect/>
          <a:stretch/>
        </p:blipFill>
        <p:spPr>
          <a:xfrm>
            <a:off x="1534772" y="1295425"/>
            <a:ext cx="8878838" cy="4881440"/>
          </a:xfrm>
          <a:prstGeom prst="rect">
            <a:avLst/>
          </a:prstGeom>
          <a:noFill/>
          <a:ln>
            <a:noFill/>
          </a:ln>
        </p:spPr>
      </p:pic>
    </p:spTree>
    <p:extLst>
      <p:ext uri="{BB962C8B-B14F-4D97-AF65-F5344CB8AC3E}">
        <p14:creationId xmlns:p14="http://schemas.microsoft.com/office/powerpoint/2010/main" val="2654741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573;p54">
            <a:extLst>
              <a:ext uri="{FF2B5EF4-FFF2-40B4-BE49-F238E27FC236}">
                <a16:creationId xmlns:a16="http://schemas.microsoft.com/office/drawing/2014/main" id="{1D945F7B-D0FF-497F-8796-0C6A4350FDEB}"/>
              </a:ext>
            </a:extLst>
          </p:cNvPr>
          <p:cNvPicPr preferRelativeResize="0"/>
          <p:nvPr/>
        </p:nvPicPr>
        <p:blipFill rotWithShape="1">
          <a:blip r:embed="rId2">
            <a:alphaModFix/>
          </a:blip>
          <a:srcRect/>
          <a:stretch/>
        </p:blipFill>
        <p:spPr>
          <a:xfrm>
            <a:off x="910682" y="1337724"/>
            <a:ext cx="5002763" cy="5002763"/>
          </a:xfrm>
          <a:prstGeom prst="rect">
            <a:avLst/>
          </a:prstGeom>
          <a:noFill/>
          <a:ln>
            <a:noFill/>
          </a:ln>
        </p:spPr>
      </p:pic>
      <p:sp>
        <p:nvSpPr>
          <p:cNvPr id="3" name="Google Shape;574;p54">
            <a:extLst>
              <a:ext uri="{FF2B5EF4-FFF2-40B4-BE49-F238E27FC236}">
                <a16:creationId xmlns:a16="http://schemas.microsoft.com/office/drawing/2014/main" id="{C22772E6-5E53-4B2C-BF0F-259C19C6EDB5}"/>
              </a:ext>
            </a:extLst>
          </p:cNvPr>
          <p:cNvSpPr txBox="1"/>
          <p:nvPr/>
        </p:nvSpPr>
        <p:spPr>
          <a:xfrm>
            <a:off x="6494714" y="2641252"/>
            <a:ext cx="4786604" cy="2012818"/>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None/>
            </a:pPr>
            <a:r>
              <a:rPr lang="en-US" sz="1600" b="1" i="0" u="none" strike="noStrike" cap="none">
                <a:solidFill>
                  <a:srgbClr val="000000"/>
                </a:solidFill>
                <a:latin typeface="Arial"/>
                <a:ea typeface="Arial"/>
                <a:cs typeface="Arial"/>
                <a:sym typeface="Arial"/>
              </a:rPr>
              <a:t>Nếu một dự án hiệu quả năng lượng chỉ đáp ứng được về yêu cầu kỹ thuật, nhưng thời gian hoàn vốn lâu và các chỉ tiêu kinh tế khác không khả thi, thì Anh/Chị có quyết định đầu tư hay không và cần đánh giá các tiêu chí nào để quyết định đầu tư dự án ?</a:t>
            </a:r>
            <a:endParaRPr sz="1600" b="1"/>
          </a:p>
        </p:txBody>
      </p:sp>
    </p:spTree>
    <p:extLst>
      <p:ext uri="{BB962C8B-B14F-4D97-AF65-F5344CB8AC3E}">
        <p14:creationId xmlns:p14="http://schemas.microsoft.com/office/powerpoint/2010/main" val="3546739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7AC7111C-FF4B-416F-9F8B-B14CDC3934E6}"/>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ĐÁNH GIÁ HIỆU QUẢ DỰ ÁN</a:t>
            </a:r>
            <a:endParaRPr lang="vi-VN" sz="3000" b="1">
              <a:solidFill>
                <a:schemeClr val="bg1"/>
              </a:solidFill>
              <a:latin typeface="Arial "/>
            </a:endParaRPr>
          </a:p>
        </p:txBody>
      </p:sp>
      <p:sp>
        <p:nvSpPr>
          <p:cNvPr id="3" name="Google Shape;96;p19">
            <a:extLst>
              <a:ext uri="{FF2B5EF4-FFF2-40B4-BE49-F238E27FC236}">
                <a16:creationId xmlns:a16="http://schemas.microsoft.com/office/drawing/2014/main" id="{824C7172-16C3-49D8-B815-B98899FA48EB}"/>
              </a:ext>
            </a:extLst>
          </p:cNvPr>
          <p:cNvSpPr/>
          <p:nvPr/>
        </p:nvSpPr>
        <p:spPr>
          <a:xfrm>
            <a:off x="3851209" y="2043404"/>
            <a:ext cx="3984172"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vi-VN" sz="2000" b="1" i="0" u="none" strike="noStrike" cap="none" dirty="0">
                <a:solidFill>
                  <a:schemeClr val="dk1"/>
                </a:solidFill>
                <a:latin typeface="Arial"/>
                <a:ea typeface="Arial"/>
                <a:cs typeface="Arial"/>
                <a:sym typeface="Arial"/>
              </a:rPr>
              <a:t>Đánh giá hiệu quả của một dự án tiết kiệm năng lượng</a:t>
            </a:r>
          </a:p>
        </p:txBody>
      </p:sp>
      <p:sp>
        <p:nvSpPr>
          <p:cNvPr id="4" name="Google Shape;97;p19">
            <a:extLst>
              <a:ext uri="{FF2B5EF4-FFF2-40B4-BE49-F238E27FC236}">
                <a16:creationId xmlns:a16="http://schemas.microsoft.com/office/drawing/2014/main" id="{3953A358-BA10-4DFA-85D2-B6850DFE99C9}"/>
              </a:ext>
            </a:extLst>
          </p:cNvPr>
          <p:cNvSpPr/>
          <p:nvPr/>
        </p:nvSpPr>
        <p:spPr>
          <a:xfrm>
            <a:off x="1192763" y="4127240"/>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000" b="1" i="0" u="none" strike="noStrike" cap="none" dirty="0">
                <a:solidFill>
                  <a:schemeClr val="dk1"/>
                </a:solidFill>
                <a:latin typeface="Arial"/>
                <a:ea typeface="Arial"/>
                <a:cs typeface="Arial"/>
                <a:sym typeface="Arial"/>
              </a:rPr>
              <a:t>Kinh </a:t>
            </a:r>
            <a:r>
              <a:rPr lang="en-US" sz="2000" b="1" i="0" u="none" strike="noStrike" cap="none" dirty="0" err="1">
                <a:solidFill>
                  <a:schemeClr val="dk1"/>
                </a:solidFill>
                <a:latin typeface="Arial"/>
                <a:ea typeface="Arial"/>
                <a:cs typeface="Arial"/>
                <a:sym typeface="Arial"/>
              </a:rPr>
              <a:t>tế</a:t>
            </a:r>
            <a:endParaRPr lang="en-US" sz="2000" b="1" i="0" u="none" strike="noStrike" cap="none" dirty="0">
              <a:solidFill>
                <a:schemeClr val="dk1"/>
              </a:solidFill>
              <a:latin typeface="Arial"/>
              <a:ea typeface="Arial"/>
              <a:cs typeface="Arial"/>
              <a:sym typeface="Arial"/>
            </a:endParaRPr>
          </a:p>
        </p:txBody>
      </p:sp>
      <p:sp>
        <p:nvSpPr>
          <p:cNvPr id="5" name="Google Shape;98;p19">
            <a:extLst>
              <a:ext uri="{FF2B5EF4-FFF2-40B4-BE49-F238E27FC236}">
                <a16:creationId xmlns:a16="http://schemas.microsoft.com/office/drawing/2014/main" id="{E402486B-A47F-4C04-9A7B-2716073A1ECB}"/>
              </a:ext>
            </a:extLst>
          </p:cNvPr>
          <p:cNvSpPr/>
          <p:nvPr/>
        </p:nvSpPr>
        <p:spPr>
          <a:xfrm>
            <a:off x="4564224" y="4127239"/>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000" b="1" i="0" u="none" strike="noStrike" cap="none" dirty="0" err="1">
                <a:solidFill>
                  <a:schemeClr val="dk1"/>
                </a:solidFill>
                <a:latin typeface="Arial"/>
                <a:ea typeface="Arial"/>
                <a:cs typeface="Arial"/>
                <a:sym typeface="Arial"/>
              </a:rPr>
              <a:t>Kỹ</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thuật</a:t>
            </a:r>
            <a:endParaRPr sz="2000" b="1" i="0" u="none" strike="noStrike" cap="none" dirty="0">
              <a:solidFill>
                <a:schemeClr val="dk1"/>
              </a:solidFill>
              <a:latin typeface="Arial"/>
              <a:ea typeface="Arial"/>
              <a:cs typeface="Arial"/>
              <a:sym typeface="Arial"/>
            </a:endParaRPr>
          </a:p>
        </p:txBody>
      </p:sp>
      <p:sp>
        <p:nvSpPr>
          <p:cNvPr id="6" name="Google Shape;99;p19">
            <a:extLst>
              <a:ext uri="{FF2B5EF4-FFF2-40B4-BE49-F238E27FC236}">
                <a16:creationId xmlns:a16="http://schemas.microsoft.com/office/drawing/2014/main" id="{C119BF71-3931-4196-BB76-E33B87FEEE97}"/>
              </a:ext>
            </a:extLst>
          </p:cNvPr>
          <p:cNvSpPr/>
          <p:nvPr/>
        </p:nvSpPr>
        <p:spPr>
          <a:xfrm>
            <a:off x="7935685" y="4127239"/>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vi-VN" sz="2000" b="1" i="0" u="none" strike="noStrike" cap="none" dirty="0">
                <a:solidFill>
                  <a:schemeClr val="dk1"/>
                </a:solidFill>
                <a:latin typeface="Arial"/>
                <a:ea typeface="Arial"/>
                <a:cs typeface="Arial"/>
                <a:sym typeface="Arial"/>
              </a:rPr>
              <a:t>Xã hội và </a:t>
            </a:r>
            <a:endParaRPr lang="vi-VN" dirty="0"/>
          </a:p>
          <a:p>
            <a:pPr marL="0" marR="0" lvl="0" indent="0" algn="ctr" rtl="0">
              <a:lnSpc>
                <a:spcPct val="100000"/>
              </a:lnSpc>
              <a:spcBef>
                <a:spcPts val="0"/>
              </a:spcBef>
              <a:spcAft>
                <a:spcPts val="0"/>
              </a:spcAft>
              <a:buNone/>
            </a:pPr>
            <a:r>
              <a:rPr lang="vi-VN" sz="2000" b="1" i="0" u="none" strike="noStrike" cap="none" dirty="0">
                <a:solidFill>
                  <a:schemeClr val="dk1"/>
                </a:solidFill>
                <a:latin typeface="Arial"/>
                <a:ea typeface="Arial"/>
                <a:cs typeface="Arial"/>
                <a:sym typeface="Arial"/>
              </a:rPr>
              <a:t>môi trường</a:t>
            </a:r>
          </a:p>
        </p:txBody>
      </p:sp>
      <p:cxnSp>
        <p:nvCxnSpPr>
          <p:cNvPr id="7" name="Google Shape;100;p19">
            <a:extLst>
              <a:ext uri="{FF2B5EF4-FFF2-40B4-BE49-F238E27FC236}">
                <a16:creationId xmlns:a16="http://schemas.microsoft.com/office/drawing/2014/main" id="{1AE0766A-FA23-48C9-8550-F7B65114243B}"/>
              </a:ext>
            </a:extLst>
          </p:cNvPr>
          <p:cNvCxnSpPr>
            <a:stCxn id="3" idx="2"/>
            <a:endCxn id="4" idx="0"/>
          </p:cNvCxnSpPr>
          <p:nvPr/>
        </p:nvCxnSpPr>
        <p:spPr>
          <a:xfrm rot="5400000">
            <a:off x="3666195" y="1950117"/>
            <a:ext cx="982800" cy="33714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8" name="Google Shape;101;p19">
            <a:extLst>
              <a:ext uri="{FF2B5EF4-FFF2-40B4-BE49-F238E27FC236}">
                <a16:creationId xmlns:a16="http://schemas.microsoft.com/office/drawing/2014/main" id="{3AF0BF19-7E8B-4642-845D-B22C1BB0F8CE}"/>
              </a:ext>
            </a:extLst>
          </p:cNvPr>
          <p:cNvCxnSpPr>
            <a:stCxn id="3" idx="2"/>
            <a:endCxn id="5" idx="0"/>
          </p:cNvCxnSpPr>
          <p:nvPr/>
        </p:nvCxnSpPr>
        <p:spPr>
          <a:xfrm rot="-5400000" flipH="1">
            <a:off x="5352195" y="3635517"/>
            <a:ext cx="982800" cy="6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9" name="Google Shape;102;p19">
            <a:extLst>
              <a:ext uri="{FF2B5EF4-FFF2-40B4-BE49-F238E27FC236}">
                <a16:creationId xmlns:a16="http://schemas.microsoft.com/office/drawing/2014/main" id="{19399F54-179E-4A12-BDED-2BE20C05B4F5}"/>
              </a:ext>
            </a:extLst>
          </p:cNvPr>
          <p:cNvCxnSpPr>
            <a:stCxn id="3" idx="2"/>
            <a:endCxn id="6" idx="0"/>
          </p:cNvCxnSpPr>
          <p:nvPr/>
        </p:nvCxnSpPr>
        <p:spPr>
          <a:xfrm rot="-5400000" flipH="1">
            <a:off x="7037595" y="1950117"/>
            <a:ext cx="982800" cy="3371400"/>
          </a:xfrm>
          <a:prstGeom prst="bentConnector3">
            <a:avLst>
              <a:gd name="adj1" fmla="val 50000"/>
            </a:avLst>
          </a:prstGeom>
          <a:noFill/>
          <a:ln w="28575" cap="flat" cmpd="sng">
            <a:solidFill>
              <a:schemeClr val="dk1"/>
            </a:solidFill>
            <a:prstDash val="solid"/>
            <a:round/>
            <a:headEnd type="none" w="sm" len="sm"/>
            <a:tailEnd type="triangle" w="med" len="med"/>
          </a:ln>
        </p:spPr>
      </p:cxnSp>
    </p:spTree>
    <p:extLst>
      <p:ext uri="{BB962C8B-B14F-4D97-AF65-F5344CB8AC3E}">
        <p14:creationId xmlns:p14="http://schemas.microsoft.com/office/powerpoint/2010/main" val="40862096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80;p55">
            <a:extLst>
              <a:ext uri="{FF2B5EF4-FFF2-40B4-BE49-F238E27FC236}">
                <a16:creationId xmlns:a16="http://schemas.microsoft.com/office/drawing/2014/main" id="{9E4630E8-7667-41D6-8A60-F91A1A399763}"/>
              </a:ext>
            </a:extLst>
          </p:cNvPr>
          <p:cNvSpPr/>
          <p:nvPr/>
        </p:nvSpPr>
        <p:spPr>
          <a:xfrm>
            <a:off x="838133" y="1263487"/>
            <a:ext cx="10512358" cy="494522"/>
          </a:xfrm>
          <a:prstGeom prst="roundRect">
            <a:avLst>
              <a:gd name="adj" fmla="val 16667"/>
            </a:avLst>
          </a:prstGeom>
          <a:solidFill>
            <a:schemeClr val="bg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1. Phân tích lại chi phí, lợi nhuận của dự án (vật liệu, nhân công, máy móc, vận hành,..)</a:t>
            </a:r>
            <a:endParaRPr/>
          </a:p>
        </p:txBody>
      </p:sp>
      <p:sp>
        <p:nvSpPr>
          <p:cNvPr id="3" name="Google Shape;581;p55">
            <a:extLst>
              <a:ext uri="{FF2B5EF4-FFF2-40B4-BE49-F238E27FC236}">
                <a16:creationId xmlns:a16="http://schemas.microsoft.com/office/drawing/2014/main" id="{400F507D-AAD8-4451-B8F9-B62A6C047A8B}"/>
              </a:ext>
            </a:extLst>
          </p:cNvPr>
          <p:cNvSpPr/>
          <p:nvPr/>
        </p:nvSpPr>
        <p:spPr>
          <a:xfrm>
            <a:off x="838133" y="1994385"/>
            <a:ext cx="10512358" cy="622040"/>
          </a:xfrm>
          <a:prstGeom prst="roundRect">
            <a:avLst>
              <a:gd name="adj" fmla="val 16667"/>
            </a:avLst>
          </a:prstGeom>
          <a:solidFill>
            <a:schemeClr val="bg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2. Phân tích, đánh giá tất cả các lợi ích mà dự án đem lại (môi trường, thương hiệu, giảm phát thải KNK, hiệu quả sản xuất,…)</a:t>
            </a:r>
            <a:endParaRPr/>
          </a:p>
        </p:txBody>
      </p:sp>
      <p:sp>
        <p:nvSpPr>
          <p:cNvPr id="4" name="Google Shape;582;p55">
            <a:extLst>
              <a:ext uri="{FF2B5EF4-FFF2-40B4-BE49-F238E27FC236}">
                <a16:creationId xmlns:a16="http://schemas.microsoft.com/office/drawing/2014/main" id="{9C3EF10E-EEDC-4ADE-8D10-2ACD75EA0C14}"/>
              </a:ext>
            </a:extLst>
          </p:cNvPr>
          <p:cNvSpPr/>
          <p:nvPr/>
        </p:nvSpPr>
        <p:spPr>
          <a:xfrm>
            <a:off x="838128" y="2852801"/>
            <a:ext cx="10512359" cy="494522"/>
          </a:xfrm>
          <a:prstGeom prst="roundRect">
            <a:avLst>
              <a:gd name="adj" fmla="val 16667"/>
            </a:avLst>
          </a:prstGeom>
          <a:solidFill>
            <a:schemeClr val="bg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3. So sánh, phân tích lợi ích đem lại của giải pháp so với các giải pháp với công nghệ thấp hơn</a:t>
            </a:r>
            <a:endParaRPr sz="1600" b="1" i="0" u="none" strike="noStrike" cap="none">
              <a:solidFill>
                <a:schemeClr val="dk1"/>
              </a:solidFill>
              <a:latin typeface="Arial"/>
              <a:ea typeface="Arial"/>
              <a:cs typeface="Arial"/>
              <a:sym typeface="Arial"/>
            </a:endParaRPr>
          </a:p>
        </p:txBody>
      </p:sp>
      <p:sp>
        <p:nvSpPr>
          <p:cNvPr id="5" name="Google Shape;583;p55">
            <a:extLst>
              <a:ext uri="{FF2B5EF4-FFF2-40B4-BE49-F238E27FC236}">
                <a16:creationId xmlns:a16="http://schemas.microsoft.com/office/drawing/2014/main" id="{E5124FB0-C95C-4D12-9301-17939E63F774}"/>
              </a:ext>
            </a:extLst>
          </p:cNvPr>
          <p:cNvSpPr/>
          <p:nvPr/>
        </p:nvSpPr>
        <p:spPr>
          <a:xfrm>
            <a:off x="838127" y="3583699"/>
            <a:ext cx="10512359" cy="494522"/>
          </a:xfrm>
          <a:prstGeom prst="roundRect">
            <a:avLst>
              <a:gd name="adj" fmla="val 16667"/>
            </a:avLst>
          </a:prstGeom>
          <a:solidFill>
            <a:schemeClr val="bg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4. Tiềm kiếm nguồn tài trợ, hỗ trợ từ các quỹ đầu tư hoặc đối tác liên doanh chia sẽ rủi ro</a:t>
            </a:r>
            <a:endParaRPr sz="1600" b="1" i="0" u="none" strike="noStrike" cap="none">
              <a:solidFill>
                <a:schemeClr val="dk1"/>
              </a:solidFill>
              <a:latin typeface="Arial"/>
              <a:ea typeface="Arial"/>
              <a:cs typeface="Arial"/>
              <a:sym typeface="Arial"/>
            </a:endParaRPr>
          </a:p>
        </p:txBody>
      </p:sp>
      <p:sp>
        <p:nvSpPr>
          <p:cNvPr id="6" name="Google Shape;584;p55">
            <a:extLst>
              <a:ext uri="{FF2B5EF4-FFF2-40B4-BE49-F238E27FC236}">
                <a16:creationId xmlns:a16="http://schemas.microsoft.com/office/drawing/2014/main" id="{B51D5D24-BCFF-492B-81D6-8852DD4DF3CB}"/>
              </a:ext>
            </a:extLst>
          </p:cNvPr>
          <p:cNvSpPr/>
          <p:nvPr/>
        </p:nvSpPr>
        <p:spPr>
          <a:xfrm>
            <a:off x="838127" y="4385354"/>
            <a:ext cx="10512359" cy="603378"/>
          </a:xfrm>
          <a:prstGeom prst="roundRect">
            <a:avLst>
              <a:gd name="adj" fmla="val 16667"/>
            </a:avLst>
          </a:prstGeom>
          <a:solidFill>
            <a:schemeClr val="bg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5. Điều chỉnh quy mô dự án, tập trung phần cốt lõi của dự án, lượt bỏ các phần không quá quan trọng</a:t>
            </a:r>
            <a:endParaRPr sz="1600" b="1" i="0" u="none" strike="noStrike" cap="none">
              <a:solidFill>
                <a:schemeClr val="dk1"/>
              </a:solidFill>
              <a:latin typeface="Arial"/>
              <a:ea typeface="Arial"/>
              <a:cs typeface="Arial"/>
              <a:sym typeface="Arial"/>
            </a:endParaRPr>
          </a:p>
        </p:txBody>
      </p:sp>
      <p:sp>
        <p:nvSpPr>
          <p:cNvPr id="7" name="Google Shape;585;p55">
            <a:extLst>
              <a:ext uri="{FF2B5EF4-FFF2-40B4-BE49-F238E27FC236}">
                <a16:creationId xmlns:a16="http://schemas.microsoft.com/office/drawing/2014/main" id="{788D664E-8B7E-417F-BEC7-9ED15408BE1A}"/>
              </a:ext>
            </a:extLst>
          </p:cNvPr>
          <p:cNvSpPr/>
          <p:nvPr/>
        </p:nvSpPr>
        <p:spPr>
          <a:xfrm>
            <a:off x="838127" y="5270984"/>
            <a:ext cx="10512359" cy="494522"/>
          </a:xfrm>
          <a:prstGeom prst="roundRect">
            <a:avLst>
              <a:gd name="adj" fmla="val 16667"/>
            </a:avLst>
          </a:prstGeom>
          <a:solidFill>
            <a:schemeClr val="bg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6. Chấp nhận hiệu quả kinh tế thấp để đem lợi ích cho các phương diện khác</a:t>
            </a:r>
            <a:endParaRPr sz="1600" b="1" i="0" u="none" strike="noStrike" cap="none">
              <a:solidFill>
                <a:schemeClr val="dk1"/>
              </a:solidFill>
              <a:latin typeface="Arial"/>
              <a:ea typeface="Arial"/>
              <a:cs typeface="Arial"/>
              <a:sym typeface="Arial"/>
            </a:endParaRPr>
          </a:p>
        </p:txBody>
      </p:sp>
      <p:sp>
        <p:nvSpPr>
          <p:cNvPr id="8" name="Google Shape;586;p55">
            <a:extLst>
              <a:ext uri="{FF2B5EF4-FFF2-40B4-BE49-F238E27FC236}">
                <a16:creationId xmlns:a16="http://schemas.microsoft.com/office/drawing/2014/main" id="{F1121C97-4545-4220-878B-965ADCC5C0C3}"/>
              </a:ext>
            </a:extLst>
          </p:cNvPr>
          <p:cNvSpPr/>
          <p:nvPr/>
        </p:nvSpPr>
        <p:spPr>
          <a:xfrm>
            <a:off x="838126" y="6047758"/>
            <a:ext cx="10512359" cy="494522"/>
          </a:xfrm>
          <a:prstGeom prst="roundRect">
            <a:avLst>
              <a:gd name="adj" fmla="val 16667"/>
            </a:avLst>
          </a:prstGeom>
          <a:solidFill>
            <a:schemeClr val="bg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7. Tạm hoãn, chờ đợi thời gian thích hợp</a:t>
            </a:r>
            <a:endParaRPr sz="1600" b="1"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1708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91;p56">
            <a:extLst>
              <a:ext uri="{FF2B5EF4-FFF2-40B4-BE49-F238E27FC236}">
                <a16:creationId xmlns:a16="http://schemas.microsoft.com/office/drawing/2014/main" id="{9BE33E79-53D2-4332-BD44-544CC3D22DF3}"/>
              </a:ext>
            </a:extLst>
          </p:cNvPr>
          <p:cNvSpPr/>
          <p:nvPr/>
        </p:nvSpPr>
        <p:spPr>
          <a:xfrm>
            <a:off x="3952624" y="2921168"/>
            <a:ext cx="4286751"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6000" b="1" i="0" u="none" strike="noStrike" cap="none">
                <a:solidFill>
                  <a:srgbClr val="000000"/>
                </a:solidFill>
                <a:latin typeface="Arial"/>
                <a:ea typeface="Arial"/>
                <a:cs typeface="Arial"/>
                <a:sym typeface="Arial"/>
              </a:rPr>
              <a:t>Thank you!</a:t>
            </a:r>
            <a:endParaRPr sz="6000" b="1"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786234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57;p17">
            <a:extLst>
              <a:ext uri="{FF2B5EF4-FFF2-40B4-BE49-F238E27FC236}">
                <a16:creationId xmlns:a16="http://schemas.microsoft.com/office/drawing/2014/main" id="{8F4105A5-3728-415C-8AB1-5704D340F016}"/>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MỘT SỐ VẤN ĐỀ C</a:t>
            </a:r>
            <a:r>
              <a:rPr lang="vi-VN" sz="3000" b="1">
                <a:solidFill>
                  <a:schemeClr val="bg1"/>
                </a:solidFill>
                <a:latin typeface="Arial "/>
              </a:rPr>
              <a:t>Ơ</a:t>
            </a:r>
            <a:r>
              <a:rPr lang="en-US" sz="3000" b="1">
                <a:solidFill>
                  <a:schemeClr val="bg1"/>
                </a:solidFill>
                <a:latin typeface="Arial "/>
              </a:rPr>
              <a:t> BẢN VỀ TÀI CHÍNH DỰ ÁN</a:t>
            </a:r>
            <a:endParaRPr lang="vi-VN" sz="3000" b="1">
              <a:solidFill>
                <a:schemeClr val="bg1"/>
              </a:solidFill>
              <a:latin typeface="Arial "/>
            </a:endParaRPr>
          </a:p>
        </p:txBody>
      </p:sp>
      <p:sp>
        <p:nvSpPr>
          <p:cNvPr id="10" name="Google Shape;108;p20">
            <a:extLst>
              <a:ext uri="{FF2B5EF4-FFF2-40B4-BE49-F238E27FC236}">
                <a16:creationId xmlns:a16="http://schemas.microsoft.com/office/drawing/2014/main" id="{C40285E3-B057-4118-9ABD-4DACEF8CB922}"/>
              </a:ext>
            </a:extLst>
          </p:cNvPr>
          <p:cNvSpPr/>
          <p:nvPr/>
        </p:nvSpPr>
        <p:spPr>
          <a:xfrm>
            <a:off x="1047162" y="2055745"/>
            <a:ext cx="6359479" cy="3416320"/>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sz="1600" b="1" i="1" u="sng" strike="noStrike" cap="none" dirty="0">
                <a:solidFill>
                  <a:srgbClr val="073763"/>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GIỚI THIỆU CHUNG</a:t>
            </a:r>
            <a:endParaRP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endParaRPr>
          </a:p>
          <a:p>
            <a:pPr marL="285750" marR="0" lvl="0" indent="-285750" algn="just" rtl="0">
              <a:lnSpc>
                <a:spcPct val="150000"/>
              </a:lnSpc>
              <a:spcBef>
                <a:spcPts val="0"/>
              </a:spcBef>
              <a:spcAft>
                <a:spcPts val="0"/>
              </a:spcAft>
              <a:buClr>
                <a:srgbClr val="000000"/>
              </a:buClr>
              <a:buSzPts val="1600"/>
              <a:buFont typeface="Arial"/>
              <a:buChar char="•"/>
            </a:pP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Tài</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chính</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là</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một</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trong</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các</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yếu</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tố</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quan</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trọng</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và</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cần</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thiết</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để</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thực</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hiện</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các</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dự</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án</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tiết</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kiệm</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năng</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lượng</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a:t>
            </a:r>
            <a:endParaRP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endParaRPr>
          </a:p>
          <a:p>
            <a:pPr marL="285750" marR="0" lvl="0" indent="-285750" algn="just" rtl="0">
              <a:lnSpc>
                <a:spcPct val="150000"/>
              </a:lnSpc>
              <a:spcBef>
                <a:spcPts val="0"/>
              </a:spcBef>
              <a:spcAft>
                <a:spcPts val="0"/>
              </a:spcAft>
              <a:buClr>
                <a:srgbClr val="000000"/>
              </a:buClr>
              <a:buSzPts val="1600"/>
              <a:buFont typeface="Arial"/>
              <a:buChar char="•"/>
            </a:pP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Chi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phí</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tiết</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kiệm</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trông</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đợi</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hoặc</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lợi</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nhuận</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tăng</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thêm</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cần</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đạt</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hay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vượt</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một</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ngưỡng</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nhất</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định</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a:t>
            </a:r>
            <a:endParaRP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endParaRPr>
          </a:p>
          <a:p>
            <a:pPr marL="285750" marR="0" lvl="0" indent="-285750" algn="just" rtl="0">
              <a:lnSpc>
                <a:spcPct val="150000"/>
              </a:lnSpc>
              <a:spcBef>
                <a:spcPts val="0"/>
              </a:spcBef>
              <a:spcAft>
                <a:spcPts val="0"/>
              </a:spcAft>
              <a:buClr>
                <a:srgbClr val="000000"/>
              </a:buClr>
              <a:buSzPts val="1600"/>
              <a:buFont typeface="Arial"/>
              <a:buChar char="•"/>
            </a:pP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Để</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xác</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định</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lựa</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chọn</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đầu</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tư</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phù</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hợp</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bằng</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cách</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so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sánh</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các</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lựa</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chọn</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để</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đạt</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các</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mục</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tiêu</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của</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tổ</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a:t>
            </a:r>
            <a:r>
              <a:rPr lang="en-US" sz="1600" b="0" i="0" u="none" strike="noStrike" cap="none" dirty="0" err="1">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chức</a:t>
            </a:r>
            <a:r>
              <a:rPr lang="en-US" sz="1600" b="0" i="0" u="none" strike="noStrike" cap="none" dirty="0">
                <a:solidFill>
                  <a:srgbClr val="073763"/>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a:t>
            </a:r>
            <a:endParaRP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endParaRPr>
          </a:p>
          <a:p>
            <a:pPr marL="285750" marR="0" lvl="0" indent="-285750" algn="just" rtl="0">
              <a:lnSpc>
                <a:spcPct val="150000"/>
              </a:lnSpc>
              <a:spcBef>
                <a:spcPts val="0"/>
              </a:spcBef>
              <a:spcAft>
                <a:spcPts val="0"/>
              </a:spcAft>
              <a:buClr>
                <a:srgbClr val="000000"/>
              </a:buClr>
              <a:buSzPts val="1600"/>
              <a:buFont typeface="Arial"/>
              <a:buChar char="•"/>
            </a:pP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Cần</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tài</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trợ</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dự</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án</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để</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tránh</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phải</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đầu</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tư</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nguồn</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lực</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nội</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bộ</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cho</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các</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dự</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án</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tiết</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kiệm</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năng</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en-US" sz="1600" b="0" i="0" u="none" strike="noStrike" cap="none" dirty="0" err="1">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lượng</a:t>
            </a:r>
            <a:r>
              <a:rPr lang="en-US" sz="1600" b="0" i="0" u="none" strike="noStrike" cap="none" dirty="0">
                <a:solidFill>
                  <a:srgbClr val="FF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a:t>
            </a:r>
            <a:endParaRPr sz="1600" b="0" i="0" u="none" strike="noStrike" cap="none" dirty="0">
              <a:solidFill>
                <a:srgbClr val="FF0000"/>
              </a:solidFill>
              <a:latin typeface="Arial"/>
              <a:ea typeface="Arial"/>
              <a:cs typeface="Arial"/>
              <a:sym typeface="Arial"/>
            </a:endParaRPr>
          </a:p>
        </p:txBody>
      </p:sp>
      <p:pic>
        <p:nvPicPr>
          <p:cNvPr id="11" name="Google Shape;109;p20">
            <a:extLst>
              <a:ext uri="{FF2B5EF4-FFF2-40B4-BE49-F238E27FC236}">
                <a16:creationId xmlns:a16="http://schemas.microsoft.com/office/drawing/2014/main" id="{4523E0EB-D8D7-4B7F-BCB5-93D76900FACC}"/>
              </a:ext>
            </a:extLst>
          </p:cNvPr>
          <p:cNvPicPr preferRelativeResize="0"/>
          <p:nvPr/>
        </p:nvPicPr>
        <p:blipFill rotWithShape="1">
          <a:blip r:embed="rId2">
            <a:alphaModFix/>
          </a:blip>
          <a:srcRect/>
          <a:stretch/>
        </p:blipFill>
        <p:spPr>
          <a:xfrm>
            <a:off x="7840034" y="2458585"/>
            <a:ext cx="3513765" cy="2635324"/>
          </a:xfrm>
          <a:prstGeom prst="rect">
            <a:avLst/>
          </a:prstGeom>
          <a:noFill/>
          <a:ln>
            <a:noFill/>
          </a:ln>
        </p:spPr>
      </p:pic>
    </p:spTree>
    <p:extLst>
      <p:ext uri="{BB962C8B-B14F-4D97-AF65-F5344CB8AC3E}">
        <p14:creationId xmlns:p14="http://schemas.microsoft.com/office/powerpoint/2010/main" val="1717681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57;p17">
            <a:extLst>
              <a:ext uri="{FF2B5EF4-FFF2-40B4-BE49-F238E27FC236}">
                <a16:creationId xmlns:a16="http://schemas.microsoft.com/office/drawing/2014/main" id="{0CFA9322-76F9-48DD-8DBD-E10668166330}"/>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CHỈ TIÊU ĐÁNH GIÁ HIỆU QUẢ TÀI CHÍNH DỰ ÁN</a:t>
            </a:r>
            <a:endParaRPr lang="vi-VN" sz="3000" b="1">
              <a:solidFill>
                <a:schemeClr val="bg1"/>
              </a:solidFill>
              <a:latin typeface="Arial "/>
            </a:endParaRPr>
          </a:p>
        </p:txBody>
      </p:sp>
      <p:grpSp>
        <p:nvGrpSpPr>
          <p:cNvPr id="5" name="Google Shape;115;p21">
            <a:extLst>
              <a:ext uri="{FF2B5EF4-FFF2-40B4-BE49-F238E27FC236}">
                <a16:creationId xmlns:a16="http://schemas.microsoft.com/office/drawing/2014/main" id="{2C6335E2-D831-43B6-A57F-80DE5E4AE3D8}"/>
              </a:ext>
            </a:extLst>
          </p:cNvPr>
          <p:cNvGrpSpPr/>
          <p:nvPr/>
        </p:nvGrpSpPr>
        <p:grpSpPr>
          <a:xfrm>
            <a:off x="1395313" y="1953837"/>
            <a:ext cx="9434501" cy="4344906"/>
            <a:chOff x="0" y="75025"/>
            <a:chExt cx="9434501" cy="4344906"/>
          </a:xfrm>
        </p:grpSpPr>
        <p:sp>
          <p:nvSpPr>
            <p:cNvPr id="7" name="Google Shape;117;p21">
              <a:extLst>
                <a:ext uri="{FF2B5EF4-FFF2-40B4-BE49-F238E27FC236}">
                  <a16:creationId xmlns:a16="http://schemas.microsoft.com/office/drawing/2014/main" id="{2A0C300B-4BC9-409C-A296-7A1421E60CCB}"/>
                </a:ext>
              </a:extLst>
            </p:cNvPr>
            <p:cNvSpPr txBox="1"/>
            <p:nvPr/>
          </p:nvSpPr>
          <p:spPr>
            <a:xfrm>
              <a:off x="19419" y="75025"/>
              <a:ext cx="9395663" cy="358962"/>
            </a:xfrm>
            <a:prstGeom prst="rect">
              <a:avLst/>
            </a:prstGeom>
            <a:solidFill>
              <a:schemeClr val="accent5">
                <a:lumMod val="60000"/>
                <a:lumOff val="40000"/>
              </a:schemeClr>
            </a:solid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Lãi suất</a:t>
              </a:r>
              <a:endParaRPr sz="1700" b="1" i="0" u="none" strike="noStrike" cap="none">
                <a:solidFill>
                  <a:schemeClr val="lt1"/>
                </a:solidFill>
                <a:latin typeface="Arial"/>
                <a:ea typeface="Arial"/>
                <a:cs typeface="Arial"/>
                <a:sym typeface="Arial"/>
              </a:endParaRPr>
            </a:p>
          </p:txBody>
        </p:sp>
        <p:sp>
          <p:nvSpPr>
            <p:cNvPr id="8" name="Google Shape;118;p21">
              <a:extLst>
                <a:ext uri="{FF2B5EF4-FFF2-40B4-BE49-F238E27FC236}">
                  <a16:creationId xmlns:a16="http://schemas.microsoft.com/office/drawing/2014/main" id="{69886334-965B-423F-99EF-03F226C9AF2E}"/>
                </a:ext>
              </a:extLst>
            </p:cNvPr>
            <p:cNvSpPr/>
            <p:nvPr/>
          </p:nvSpPr>
          <p:spPr>
            <a:xfrm>
              <a:off x="0" y="453406"/>
              <a:ext cx="9434501" cy="59823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9;p21">
              <a:extLst>
                <a:ext uri="{FF2B5EF4-FFF2-40B4-BE49-F238E27FC236}">
                  <a16:creationId xmlns:a16="http://schemas.microsoft.com/office/drawing/2014/main" id="{2291FC5D-8D0F-45C1-96BC-644BC54652C3}"/>
                </a:ext>
              </a:extLst>
            </p:cNvPr>
            <p:cNvSpPr txBox="1"/>
            <p:nvPr/>
          </p:nvSpPr>
          <p:spPr>
            <a:xfrm>
              <a:off x="0" y="453406"/>
              <a:ext cx="9434501" cy="598230"/>
            </a:xfrm>
            <a:prstGeom prst="rect">
              <a:avLst/>
            </a:prstGeom>
            <a:no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1" u="none" strike="noStrike" cap="none">
                  <a:solidFill>
                    <a:srgbClr val="000000"/>
                  </a:solidFill>
                  <a:latin typeface="Arial"/>
                  <a:ea typeface="Arial"/>
                  <a:cs typeface="Arial"/>
                  <a:sym typeface="Arial"/>
                </a:rPr>
                <a:t>Khi một lượng tiền được cho vay trong một khoảng thời gian xác định (điển hình là một năm), một tỉ lệ nhất định sẽ phải trả</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1" u="none" strike="noStrike" cap="none">
                  <a:solidFill>
                    <a:srgbClr val="000000"/>
                  </a:solidFill>
                  <a:latin typeface="Arial"/>
                  <a:ea typeface="Arial"/>
                  <a:cs typeface="Arial"/>
                  <a:sym typeface="Arial"/>
                </a:rPr>
                <a:t>FV = PV(1 + i)</a:t>
              </a:r>
              <a:r>
                <a:rPr lang="en-US" sz="1300" b="0" i="1" u="none" strike="noStrike" cap="none" baseline="30000">
                  <a:solidFill>
                    <a:srgbClr val="000000"/>
                  </a:solidFill>
                  <a:latin typeface="Arial"/>
                  <a:ea typeface="Arial"/>
                  <a:cs typeface="Arial"/>
                  <a:sym typeface="Arial"/>
                </a:rPr>
                <a:t>n</a:t>
              </a:r>
              <a:endParaRPr/>
            </a:p>
          </p:txBody>
        </p:sp>
        <p:sp>
          <p:nvSpPr>
            <p:cNvPr id="11" name="Google Shape;121;p21">
              <a:extLst>
                <a:ext uri="{FF2B5EF4-FFF2-40B4-BE49-F238E27FC236}">
                  <a16:creationId xmlns:a16="http://schemas.microsoft.com/office/drawing/2014/main" id="{3E34EEA3-3CC8-49C3-A206-6D1FAAD63BB1}"/>
                </a:ext>
              </a:extLst>
            </p:cNvPr>
            <p:cNvSpPr txBox="1"/>
            <p:nvPr/>
          </p:nvSpPr>
          <p:spPr>
            <a:xfrm>
              <a:off x="19419" y="1077711"/>
              <a:ext cx="9395663" cy="358962"/>
            </a:xfrm>
            <a:prstGeom prst="rect">
              <a:avLst/>
            </a:prstGeom>
            <a:solidFill>
              <a:schemeClr val="accent1"/>
            </a:solid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Tỉ lệ chiết khấu</a:t>
              </a:r>
              <a:endParaRPr sz="1700" b="1" i="0" u="none" strike="noStrike" cap="none">
                <a:solidFill>
                  <a:schemeClr val="lt1"/>
                </a:solidFill>
                <a:latin typeface="Arial"/>
                <a:ea typeface="Arial"/>
                <a:cs typeface="Arial"/>
                <a:sym typeface="Arial"/>
              </a:endParaRPr>
            </a:p>
          </p:txBody>
        </p:sp>
        <p:sp>
          <p:nvSpPr>
            <p:cNvPr id="12" name="Google Shape;122;p21">
              <a:extLst>
                <a:ext uri="{FF2B5EF4-FFF2-40B4-BE49-F238E27FC236}">
                  <a16:creationId xmlns:a16="http://schemas.microsoft.com/office/drawing/2014/main" id="{BACDBA17-018A-40CC-B831-0FF7D8A2A1CC}"/>
                </a:ext>
              </a:extLst>
            </p:cNvPr>
            <p:cNvSpPr/>
            <p:nvPr/>
          </p:nvSpPr>
          <p:spPr>
            <a:xfrm>
              <a:off x="0" y="1449436"/>
              <a:ext cx="9434501" cy="43107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23;p21">
              <a:extLst>
                <a:ext uri="{FF2B5EF4-FFF2-40B4-BE49-F238E27FC236}">
                  <a16:creationId xmlns:a16="http://schemas.microsoft.com/office/drawing/2014/main" id="{0846091C-FD1E-4128-AD6E-F51100BE8A7B}"/>
                </a:ext>
              </a:extLst>
            </p:cNvPr>
            <p:cNvSpPr txBox="1"/>
            <p:nvPr/>
          </p:nvSpPr>
          <p:spPr>
            <a:xfrm>
              <a:off x="0" y="1449436"/>
              <a:ext cx="9434501" cy="431077"/>
            </a:xfrm>
            <a:prstGeom prst="rect">
              <a:avLst/>
            </a:prstGeom>
            <a:no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1" u="none" strike="noStrike" cap="none">
                  <a:solidFill>
                    <a:srgbClr val="000000"/>
                  </a:solidFill>
                  <a:latin typeface="Arial"/>
                  <a:ea typeface="Arial"/>
                  <a:cs typeface="Arial"/>
                  <a:sym typeface="Arial"/>
                </a:rPr>
                <a:t>Để chuyển đổi dòng tiền tương lai về lượng tương đương tại thời điểm hiện tại, dựa trên điều chỉnh giá trị của tiền</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1" u="none" strike="noStrike" cap="none">
                  <a:solidFill>
                    <a:srgbClr val="000000"/>
                  </a:solidFill>
                  <a:latin typeface="Arial"/>
                  <a:ea typeface="Arial"/>
                  <a:cs typeface="Arial"/>
                  <a:sym typeface="Arial"/>
                </a:rPr>
                <a:t>Được đề cập đến như là tỉ lệ ngưỡng hay chi phí vốn</a:t>
              </a:r>
              <a:endParaRPr/>
            </a:p>
          </p:txBody>
        </p:sp>
        <p:sp>
          <p:nvSpPr>
            <p:cNvPr id="15" name="Google Shape;125;p21">
              <a:extLst>
                <a:ext uri="{FF2B5EF4-FFF2-40B4-BE49-F238E27FC236}">
                  <a16:creationId xmlns:a16="http://schemas.microsoft.com/office/drawing/2014/main" id="{B3A8EA71-3619-46E7-BCA4-62C1C28930B7}"/>
                </a:ext>
              </a:extLst>
            </p:cNvPr>
            <p:cNvSpPr txBox="1"/>
            <p:nvPr/>
          </p:nvSpPr>
          <p:spPr>
            <a:xfrm>
              <a:off x="19419" y="1899933"/>
              <a:ext cx="9395663" cy="358962"/>
            </a:xfrm>
            <a:prstGeom prst="rect">
              <a:avLst/>
            </a:prstGeom>
            <a:solidFill>
              <a:srgbClr val="00B0F0"/>
            </a:solid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Khấu hao</a:t>
              </a:r>
              <a:endParaRPr sz="1700" b="1" i="0" u="none" strike="noStrike" cap="none">
                <a:solidFill>
                  <a:schemeClr val="lt1"/>
                </a:solidFill>
                <a:latin typeface="Arial"/>
                <a:ea typeface="Arial"/>
                <a:cs typeface="Arial"/>
                <a:sym typeface="Arial"/>
              </a:endParaRPr>
            </a:p>
          </p:txBody>
        </p:sp>
        <p:sp>
          <p:nvSpPr>
            <p:cNvPr id="16" name="Google Shape;126;p21">
              <a:extLst>
                <a:ext uri="{FF2B5EF4-FFF2-40B4-BE49-F238E27FC236}">
                  <a16:creationId xmlns:a16="http://schemas.microsoft.com/office/drawing/2014/main" id="{A0F26B3B-4350-4CD4-881E-B9486780094C}"/>
                </a:ext>
              </a:extLst>
            </p:cNvPr>
            <p:cNvSpPr/>
            <p:nvPr/>
          </p:nvSpPr>
          <p:spPr>
            <a:xfrm>
              <a:off x="0" y="2278314"/>
              <a:ext cx="9434501" cy="63342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27;p21">
              <a:extLst>
                <a:ext uri="{FF2B5EF4-FFF2-40B4-BE49-F238E27FC236}">
                  <a16:creationId xmlns:a16="http://schemas.microsoft.com/office/drawing/2014/main" id="{DD6A4E30-601D-4DD3-99C4-E5A926B70347}"/>
                </a:ext>
              </a:extLst>
            </p:cNvPr>
            <p:cNvSpPr txBox="1"/>
            <p:nvPr/>
          </p:nvSpPr>
          <p:spPr>
            <a:xfrm>
              <a:off x="0" y="2278314"/>
              <a:ext cx="9434501" cy="633420"/>
            </a:xfrm>
            <a:prstGeom prst="rect">
              <a:avLst/>
            </a:prstGeom>
            <a:no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1" u="none" strike="noStrike" cap="none">
                  <a:solidFill>
                    <a:srgbClr val="000000"/>
                  </a:solidFill>
                  <a:latin typeface="Arial"/>
                  <a:ea typeface="Arial"/>
                  <a:cs typeface="Arial"/>
                  <a:sym typeface="Arial"/>
                </a:rPr>
                <a:t>Phân bổ chi phí đầu tư trong vòng đời dự đoán của thiết bị hoặc quá trình</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1" u="none" strike="noStrike" cap="none">
                  <a:solidFill>
                    <a:srgbClr val="000000"/>
                  </a:solidFill>
                  <a:latin typeface="Arial"/>
                  <a:ea typeface="Arial"/>
                  <a:cs typeface="Arial"/>
                  <a:sym typeface="Arial"/>
                </a:rPr>
                <a:t>Các giá trị khấu hao được sử dụng để giảm giá trị của khoản đầu tư</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1" u="none" strike="noStrike" cap="none">
                  <a:solidFill>
                    <a:srgbClr val="000000"/>
                  </a:solidFill>
                  <a:latin typeface="Arial"/>
                  <a:ea typeface="Arial"/>
                  <a:cs typeface="Arial"/>
                  <a:sym typeface="Arial"/>
                </a:rPr>
                <a:t>Giá trị kế toán và vòng đời trông đợi hay hữu dụng</a:t>
              </a:r>
              <a:endParaRPr sz="1300" b="0" i="1" u="none" strike="noStrike" cap="none">
                <a:solidFill>
                  <a:srgbClr val="000000"/>
                </a:solidFill>
                <a:latin typeface="Arial"/>
                <a:ea typeface="Arial"/>
                <a:cs typeface="Arial"/>
                <a:sym typeface="Arial"/>
              </a:endParaRPr>
            </a:p>
          </p:txBody>
        </p:sp>
        <p:sp>
          <p:nvSpPr>
            <p:cNvPr id="18" name="Google Shape;128;p21">
              <a:extLst>
                <a:ext uri="{FF2B5EF4-FFF2-40B4-BE49-F238E27FC236}">
                  <a16:creationId xmlns:a16="http://schemas.microsoft.com/office/drawing/2014/main" id="{A5E685BD-38C0-4DE6-B71D-AB63E6C5B86D}"/>
                </a:ext>
              </a:extLst>
            </p:cNvPr>
            <p:cNvSpPr/>
            <p:nvPr/>
          </p:nvSpPr>
          <p:spPr>
            <a:xfrm>
              <a:off x="0" y="2911734"/>
              <a:ext cx="9434501" cy="397800"/>
            </a:xfrm>
            <a:prstGeom prst="roundRect">
              <a:avLst>
                <a:gd name="adj" fmla="val 16667"/>
              </a:avLst>
            </a:prstGeom>
            <a:solidFill>
              <a:schemeClr val="accent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29;p21">
              <a:extLst>
                <a:ext uri="{FF2B5EF4-FFF2-40B4-BE49-F238E27FC236}">
                  <a16:creationId xmlns:a16="http://schemas.microsoft.com/office/drawing/2014/main" id="{85668CB9-131E-42E5-A222-9EC84E114B3B}"/>
                </a:ext>
              </a:extLst>
            </p:cNvPr>
            <p:cNvSpPr txBox="1"/>
            <p:nvPr/>
          </p:nvSpPr>
          <p:spPr>
            <a:xfrm>
              <a:off x="19419" y="2931153"/>
              <a:ext cx="9395663" cy="358962"/>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Lạm phát</a:t>
              </a:r>
              <a:endParaRPr/>
            </a:p>
          </p:txBody>
        </p:sp>
        <p:sp>
          <p:nvSpPr>
            <p:cNvPr id="20" name="Google Shape;130;p21">
              <a:extLst>
                <a:ext uri="{FF2B5EF4-FFF2-40B4-BE49-F238E27FC236}">
                  <a16:creationId xmlns:a16="http://schemas.microsoft.com/office/drawing/2014/main" id="{038578DB-C89E-4DD0-BB78-E6C2FA9AE70E}"/>
                </a:ext>
              </a:extLst>
            </p:cNvPr>
            <p:cNvSpPr/>
            <p:nvPr/>
          </p:nvSpPr>
          <p:spPr>
            <a:xfrm>
              <a:off x="0" y="3309534"/>
              <a:ext cx="9434501" cy="43107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31;p21">
              <a:extLst>
                <a:ext uri="{FF2B5EF4-FFF2-40B4-BE49-F238E27FC236}">
                  <a16:creationId xmlns:a16="http://schemas.microsoft.com/office/drawing/2014/main" id="{19915A2D-C924-4BBD-A686-9739764646D9}"/>
                </a:ext>
              </a:extLst>
            </p:cNvPr>
            <p:cNvSpPr txBox="1"/>
            <p:nvPr/>
          </p:nvSpPr>
          <p:spPr>
            <a:xfrm>
              <a:off x="0" y="3309534"/>
              <a:ext cx="9434501" cy="431077"/>
            </a:xfrm>
            <a:prstGeom prst="rect">
              <a:avLst/>
            </a:prstGeom>
            <a:no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1" u="none" strike="noStrike" cap="none">
                  <a:solidFill>
                    <a:srgbClr val="000000"/>
                  </a:solidFill>
                  <a:latin typeface="Arial"/>
                  <a:ea typeface="Arial"/>
                  <a:cs typeface="Arial"/>
                  <a:sym typeface="Arial"/>
                </a:rPr>
                <a:t>Đo lường mức độ giảm sức mua của tiền</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1" u="none" strike="noStrike" cap="none">
                  <a:solidFill>
                    <a:srgbClr val="FF0000"/>
                  </a:solidFill>
                  <a:latin typeface="Arial"/>
                  <a:ea typeface="Arial"/>
                  <a:cs typeface="Arial"/>
                  <a:sym typeface="Arial"/>
                </a:rPr>
                <a:t>Thường được biểu thị dưới dạng tỷ lệ phần trăm hàng năm của mức tăng chi phí theo thời gian</a:t>
              </a:r>
              <a:r>
                <a:rPr lang="en-US" sz="1300" b="0" i="1" u="none" strike="noStrike" cap="none">
                  <a:solidFill>
                    <a:srgbClr val="000000"/>
                  </a:solidFill>
                  <a:latin typeface="Arial"/>
                  <a:ea typeface="Arial"/>
                  <a:cs typeface="Arial"/>
                  <a:sym typeface="Arial"/>
                </a:rPr>
                <a:t>.</a:t>
              </a:r>
              <a:endParaRPr sz="1300" b="0" i="1" u="none" strike="noStrike" cap="none">
                <a:solidFill>
                  <a:srgbClr val="000000"/>
                </a:solidFill>
                <a:latin typeface="Arial"/>
                <a:ea typeface="Arial"/>
                <a:cs typeface="Arial"/>
                <a:sym typeface="Arial"/>
              </a:endParaRPr>
            </a:p>
          </p:txBody>
        </p:sp>
        <p:sp>
          <p:nvSpPr>
            <p:cNvPr id="23" name="Google Shape;133;p21">
              <a:extLst>
                <a:ext uri="{FF2B5EF4-FFF2-40B4-BE49-F238E27FC236}">
                  <a16:creationId xmlns:a16="http://schemas.microsoft.com/office/drawing/2014/main" id="{5C6647D0-7D37-4CEE-B569-D06BFA7877CD}"/>
                </a:ext>
              </a:extLst>
            </p:cNvPr>
            <p:cNvSpPr txBox="1"/>
            <p:nvPr/>
          </p:nvSpPr>
          <p:spPr>
            <a:xfrm>
              <a:off x="38838" y="3747526"/>
              <a:ext cx="9395663" cy="358962"/>
            </a:xfrm>
            <a:prstGeom prst="rect">
              <a:avLst/>
            </a:prstGeom>
            <a:solidFill>
              <a:schemeClr val="accent5">
                <a:lumMod val="50000"/>
              </a:schemeClr>
            </a:solid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Giá trị còn lại</a:t>
              </a:r>
              <a:endParaRPr sz="1700" b="1" i="0" u="none" strike="noStrike" cap="none">
                <a:solidFill>
                  <a:schemeClr val="lt1"/>
                </a:solidFill>
                <a:latin typeface="Arial"/>
                <a:ea typeface="Arial"/>
                <a:cs typeface="Arial"/>
                <a:sym typeface="Arial"/>
              </a:endParaRPr>
            </a:p>
          </p:txBody>
        </p:sp>
        <p:sp>
          <p:nvSpPr>
            <p:cNvPr id="24" name="Google Shape;134;p21">
              <a:extLst>
                <a:ext uri="{FF2B5EF4-FFF2-40B4-BE49-F238E27FC236}">
                  <a16:creationId xmlns:a16="http://schemas.microsoft.com/office/drawing/2014/main" id="{2F005BD5-066A-4EAA-BE5D-A7512EB32980}"/>
                </a:ext>
              </a:extLst>
            </p:cNvPr>
            <p:cNvSpPr/>
            <p:nvPr/>
          </p:nvSpPr>
          <p:spPr>
            <a:xfrm>
              <a:off x="0" y="4138411"/>
              <a:ext cx="9434501" cy="28152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35;p21">
              <a:extLst>
                <a:ext uri="{FF2B5EF4-FFF2-40B4-BE49-F238E27FC236}">
                  <a16:creationId xmlns:a16="http://schemas.microsoft.com/office/drawing/2014/main" id="{F70879C4-A30D-496D-8242-BC8DF65872E4}"/>
                </a:ext>
              </a:extLst>
            </p:cNvPr>
            <p:cNvSpPr txBox="1"/>
            <p:nvPr/>
          </p:nvSpPr>
          <p:spPr>
            <a:xfrm>
              <a:off x="0" y="4138411"/>
              <a:ext cx="9434501" cy="281520"/>
            </a:xfrm>
            <a:prstGeom prst="rect">
              <a:avLst/>
            </a:prstGeom>
            <a:solidFill>
              <a:schemeClr val="bg1"/>
            </a:solid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1" u="none" strike="noStrike" cap="none">
                  <a:solidFill>
                    <a:srgbClr val="FF0000"/>
                  </a:solidFill>
                  <a:latin typeface="Arial"/>
                  <a:ea typeface="Arial"/>
                  <a:cs typeface="Arial"/>
                  <a:sym typeface="Arial"/>
                </a:rPr>
                <a:t>Giá trị ước tính có thể thu hồi từ một tài sản tại thời điểm thay thế hoặc khi kết thúc thời gian sử dụng hữu ích của nó</a:t>
              </a:r>
              <a:endParaRPr sz="1300" b="0" i="1" u="none" strike="noStrike" cap="none">
                <a:solidFill>
                  <a:srgbClr val="FF0000"/>
                </a:solidFill>
                <a:latin typeface="Arial"/>
                <a:ea typeface="Arial"/>
                <a:cs typeface="Arial"/>
                <a:sym typeface="Arial"/>
              </a:endParaRPr>
            </a:p>
          </p:txBody>
        </p:sp>
      </p:grpSp>
    </p:spTree>
    <p:extLst>
      <p:ext uri="{BB962C8B-B14F-4D97-AF65-F5344CB8AC3E}">
        <p14:creationId xmlns:p14="http://schemas.microsoft.com/office/powerpoint/2010/main" val="2023275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69E7FD2A-4FFF-4F69-A284-FAFCDD44D650}"/>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CHỈ TIÊU ĐÁNH GIÁ HIỆU QUẢ TÀI CHÍNH DỰ ÁN</a:t>
            </a:r>
            <a:endParaRPr lang="vi-VN" sz="3000" b="1">
              <a:solidFill>
                <a:schemeClr val="bg1"/>
              </a:solidFill>
              <a:latin typeface="Arial "/>
            </a:endParaRPr>
          </a:p>
        </p:txBody>
      </p:sp>
      <p:grpSp>
        <p:nvGrpSpPr>
          <p:cNvPr id="3" name="Google Shape;141;p22">
            <a:extLst>
              <a:ext uri="{FF2B5EF4-FFF2-40B4-BE49-F238E27FC236}">
                <a16:creationId xmlns:a16="http://schemas.microsoft.com/office/drawing/2014/main" id="{75B3440C-194E-476A-BBF5-FD15CE9CBA95}"/>
              </a:ext>
            </a:extLst>
          </p:cNvPr>
          <p:cNvGrpSpPr/>
          <p:nvPr/>
        </p:nvGrpSpPr>
        <p:grpSpPr>
          <a:xfrm>
            <a:off x="1210993" y="1980581"/>
            <a:ext cx="9770012" cy="4110169"/>
            <a:chOff x="0" y="27327"/>
            <a:chExt cx="9770012" cy="4110169"/>
          </a:xfrm>
        </p:grpSpPr>
        <p:sp>
          <p:nvSpPr>
            <p:cNvPr id="5" name="Google Shape;143;p22">
              <a:extLst>
                <a:ext uri="{FF2B5EF4-FFF2-40B4-BE49-F238E27FC236}">
                  <a16:creationId xmlns:a16="http://schemas.microsoft.com/office/drawing/2014/main" id="{B1E8CAA5-1CB5-42A9-9D4E-CCC6E99D01C0}"/>
                </a:ext>
              </a:extLst>
            </p:cNvPr>
            <p:cNvSpPr txBox="1"/>
            <p:nvPr/>
          </p:nvSpPr>
          <p:spPr>
            <a:xfrm>
              <a:off x="25211" y="27327"/>
              <a:ext cx="9719590" cy="466034"/>
            </a:xfrm>
            <a:prstGeom prst="rect">
              <a:avLst/>
            </a:prstGeom>
            <a:solidFill>
              <a:schemeClr val="accent5">
                <a:lumMod val="50000"/>
              </a:schemeClr>
            </a:solid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Lợi ích</a:t>
              </a:r>
              <a:endParaRPr sz="1700" b="1" i="0" u="none" strike="noStrike" cap="none">
                <a:solidFill>
                  <a:schemeClr val="lt1"/>
                </a:solidFill>
                <a:latin typeface="Arial"/>
                <a:ea typeface="Arial"/>
                <a:cs typeface="Arial"/>
                <a:sym typeface="Arial"/>
              </a:endParaRPr>
            </a:p>
          </p:txBody>
        </p:sp>
        <p:sp>
          <p:nvSpPr>
            <p:cNvPr id="6" name="Google Shape;144;p22">
              <a:extLst>
                <a:ext uri="{FF2B5EF4-FFF2-40B4-BE49-F238E27FC236}">
                  <a16:creationId xmlns:a16="http://schemas.microsoft.com/office/drawing/2014/main" id="{2365A9FC-8720-4458-96F0-F89FDC4F0696}"/>
                </a:ext>
              </a:extLst>
            </p:cNvPr>
            <p:cNvSpPr/>
            <p:nvPr/>
          </p:nvSpPr>
          <p:spPr>
            <a:xfrm>
              <a:off x="0" y="522370"/>
              <a:ext cx="9770012" cy="1366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45;p22">
              <a:extLst>
                <a:ext uri="{FF2B5EF4-FFF2-40B4-BE49-F238E27FC236}">
                  <a16:creationId xmlns:a16="http://schemas.microsoft.com/office/drawing/2014/main" id="{2891FD2A-49B7-4AE9-A0AE-C8696F2E9707}"/>
                </a:ext>
              </a:extLst>
            </p:cNvPr>
            <p:cNvSpPr txBox="1"/>
            <p:nvPr/>
          </p:nvSpPr>
          <p:spPr>
            <a:xfrm>
              <a:off x="0" y="522370"/>
              <a:ext cx="9770012" cy="1366200"/>
            </a:xfrm>
            <a:prstGeom prst="rect">
              <a:avLst/>
            </a:prstGeom>
            <a:noFill/>
            <a:ln>
              <a:noFill/>
            </a:ln>
          </p:spPr>
          <p:txBody>
            <a:bodyPr spcFirstLastPara="1" wrap="square" lIns="310175" tIns="17775" rIns="99550" bIns="17775" anchor="t" anchorCtr="0">
              <a:noAutofit/>
            </a:bodyPr>
            <a:lstStyle/>
            <a:p>
              <a:pPr marL="114300" marR="0" lvl="1" indent="-114300" algn="l" rtl="0">
                <a:lnSpc>
                  <a:spcPct val="9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Các lợi ích từ dự án hiệu quả năng lượng có thể bao gồm:</a:t>
              </a:r>
              <a:endParaRPr sz="1400" b="0" i="0" u="none" strike="noStrike" cap="none">
                <a:solidFill>
                  <a:srgbClr val="000000"/>
                </a:solidFill>
                <a:latin typeface="Arial"/>
                <a:ea typeface="Arial"/>
                <a:cs typeface="Arial"/>
                <a:sym typeface="Arial"/>
              </a:endParaRPr>
            </a:p>
            <a:p>
              <a:pPr marL="228600" marR="0" lvl="2" indent="-114300" algn="l" rtl="0">
                <a:lnSpc>
                  <a:spcPct val="90000"/>
                </a:lnSpc>
                <a:spcBef>
                  <a:spcPts val="280"/>
                </a:spcBef>
                <a:spcAft>
                  <a:spcPts val="0"/>
                </a:spcAft>
                <a:buClr>
                  <a:srgbClr val="000000"/>
                </a:buClr>
                <a:buSzPts val="1400"/>
                <a:buFont typeface="Arial"/>
                <a:buChar char="•"/>
              </a:pPr>
              <a:r>
                <a:rPr lang="en-US" sz="1400" b="0" i="1" u="none" strike="noStrike" cap="none">
                  <a:solidFill>
                    <a:srgbClr val="000000"/>
                  </a:solidFill>
                  <a:latin typeface="Arial"/>
                  <a:ea typeface="Arial"/>
                  <a:cs typeface="Arial"/>
                  <a:sym typeface="Arial"/>
                </a:rPr>
                <a:t>Năng lượng tiết kiệm;</a:t>
              </a:r>
              <a:endParaRPr/>
            </a:p>
            <a:p>
              <a:pPr marL="228600" marR="0" lvl="2" indent="-114300" algn="l" rtl="0">
                <a:lnSpc>
                  <a:spcPct val="90000"/>
                </a:lnSpc>
                <a:spcBef>
                  <a:spcPts val="280"/>
                </a:spcBef>
                <a:spcAft>
                  <a:spcPts val="0"/>
                </a:spcAft>
                <a:buClr>
                  <a:srgbClr val="000000"/>
                </a:buClr>
                <a:buSzPts val="1400"/>
                <a:buFont typeface="Arial"/>
                <a:buChar char="•"/>
              </a:pPr>
              <a:r>
                <a:rPr lang="en-US" sz="1400" b="0" i="1" u="none" strike="noStrike" cap="none">
                  <a:solidFill>
                    <a:srgbClr val="000000"/>
                  </a:solidFill>
                  <a:latin typeface="Arial"/>
                  <a:ea typeface="Arial"/>
                  <a:cs typeface="Arial"/>
                  <a:sym typeface="Arial"/>
                </a:rPr>
                <a:t>Thu nhập từ bán năng lượng;</a:t>
              </a:r>
              <a:endParaRPr sz="1400" b="0" i="1" u="none" strike="noStrike" cap="none">
                <a:solidFill>
                  <a:srgbClr val="000000"/>
                </a:solidFill>
                <a:latin typeface="Arial"/>
                <a:ea typeface="Arial"/>
                <a:cs typeface="Arial"/>
                <a:sym typeface="Arial"/>
              </a:endParaRPr>
            </a:p>
            <a:p>
              <a:pPr marL="228600" marR="0" lvl="2" indent="-114300" algn="l" rtl="0">
                <a:lnSpc>
                  <a:spcPct val="90000"/>
                </a:lnSpc>
                <a:spcBef>
                  <a:spcPts val="280"/>
                </a:spcBef>
                <a:spcAft>
                  <a:spcPts val="0"/>
                </a:spcAft>
                <a:buClr>
                  <a:srgbClr val="000000"/>
                </a:buClr>
                <a:buSzPts val="1400"/>
                <a:buFont typeface="Arial"/>
                <a:buChar char="•"/>
              </a:pPr>
              <a:r>
                <a:rPr lang="en-US" sz="1400" b="0" i="1" u="none" strike="noStrike" cap="none">
                  <a:solidFill>
                    <a:srgbClr val="000000"/>
                  </a:solidFill>
                  <a:latin typeface="Arial"/>
                  <a:ea typeface="Arial"/>
                  <a:cs typeface="Arial"/>
                  <a:sym typeface="Arial"/>
                </a:rPr>
                <a:t>Giảm chi phí bảo dưỡng;</a:t>
              </a:r>
              <a:endParaRPr/>
            </a:p>
            <a:p>
              <a:pPr marL="228600" marR="0" lvl="2" indent="-114300" algn="l" rtl="0">
                <a:lnSpc>
                  <a:spcPct val="90000"/>
                </a:lnSpc>
                <a:spcBef>
                  <a:spcPts val="280"/>
                </a:spcBef>
                <a:spcAft>
                  <a:spcPts val="0"/>
                </a:spcAft>
                <a:buClr>
                  <a:srgbClr val="000000"/>
                </a:buClr>
                <a:buSzPts val="1400"/>
                <a:buFont typeface="Arial"/>
                <a:buChar char="•"/>
              </a:pPr>
              <a:r>
                <a:rPr lang="en-US" sz="1400" b="0" i="1" u="none" strike="noStrike" cap="none">
                  <a:solidFill>
                    <a:srgbClr val="000000"/>
                  </a:solidFill>
                  <a:latin typeface="Arial"/>
                  <a:ea typeface="Arial"/>
                  <a:cs typeface="Arial"/>
                  <a:sym typeface="Arial"/>
                </a:rPr>
                <a:t>Thu nhập từ nâng cao chất lượng</a:t>
              </a:r>
              <a:endParaRPr sz="1400" b="0" i="1" u="none" strike="noStrike" cap="none">
                <a:solidFill>
                  <a:srgbClr val="000000"/>
                </a:solidFill>
                <a:latin typeface="Arial"/>
                <a:ea typeface="Arial"/>
                <a:cs typeface="Arial"/>
                <a:sym typeface="Arial"/>
              </a:endParaRPr>
            </a:p>
            <a:p>
              <a:pPr marL="228600" marR="0" lvl="2" indent="-114300" algn="l" rtl="0">
                <a:lnSpc>
                  <a:spcPct val="90000"/>
                </a:lnSpc>
                <a:spcBef>
                  <a:spcPts val="280"/>
                </a:spcBef>
                <a:spcAft>
                  <a:spcPts val="0"/>
                </a:spcAft>
                <a:buClr>
                  <a:srgbClr val="000000"/>
                </a:buClr>
                <a:buSzPts val="1400"/>
                <a:buFont typeface="Arial"/>
                <a:buChar char="•"/>
              </a:pPr>
              <a:r>
                <a:rPr lang="en-US" sz="1400" b="0" i="1" u="none" strike="noStrike" cap="none">
                  <a:solidFill>
                    <a:srgbClr val="000000"/>
                  </a:solidFill>
                  <a:latin typeface="Arial"/>
                  <a:ea typeface="Arial"/>
                  <a:cs typeface="Arial"/>
                  <a:sym typeface="Arial"/>
                </a:rPr>
                <a:t>Thu nhập từ tăng năng suất</a:t>
              </a:r>
              <a:endParaRPr sz="1400" b="0" i="1" u="none" strike="noStrike" cap="none">
                <a:solidFill>
                  <a:srgbClr val="000000"/>
                </a:solidFill>
                <a:latin typeface="Arial"/>
                <a:ea typeface="Arial"/>
                <a:cs typeface="Arial"/>
                <a:sym typeface="Arial"/>
              </a:endParaRPr>
            </a:p>
          </p:txBody>
        </p:sp>
        <p:sp>
          <p:nvSpPr>
            <p:cNvPr id="9" name="Google Shape;147;p22">
              <a:extLst>
                <a:ext uri="{FF2B5EF4-FFF2-40B4-BE49-F238E27FC236}">
                  <a16:creationId xmlns:a16="http://schemas.microsoft.com/office/drawing/2014/main" id="{92AEE408-0236-4921-BE0F-B2C17A37F99E}"/>
                </a:ext>
              </a:extLst>
            </p:cNvPr>
            <p:cNvSpPr txBox="1"/>
            <p:nvPr/>
          </p:nvSpPr>
          <p:spPr>
            <a:xfrm>
              <a:off x="23641" y="1924484"/>
              <a:ext cx="9722730" cy="437014"/>
            </a:xfrm>
            <a:prstGeom prst="rect">
              <a:avLst/>
            </a:prstGeom>
            <a:solidFill>
              <a:schemeClr val="accent5">
                <a:lumMod val="75000"/>
              </a:schemeClr>
            </a:solid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Dòng tiền thuần</a:t>
              </a:r>
              <a:endParaRPr sz="1700" b="1" i="0" u="none" strike="noStrike" cap="none">
                <a:solidFill>
                  <a:schemeClr val="lt1"/>
                </a:solidFill>
                <a:latin typeface="Arial"/>
                <a:ea typeface="Arial"/>
                <a:cs typeface="Arial"/>
                <a:sym typeface="Arial"/>
              </a:endParaRPr>
            </a:p>
          </p:txBody>
        </p:sp>
        <p:sp>
          <p:nvSpPr>
            <p:cNvPr id="10" name="Google Shape;148;p22">
              <a:extLst>
                <a:ext uri="{FF2B5EF4-FFF2-40B4-BE49-F238E27FC236}">
                  <a16:creationId xmlns:a16="http://schemas.microsoft.com/office/drawing/2014/main" id="{F4963AA6-E0DF-49E1-82DC-8065496E255C}"/>
                </a:ext>
              </a:extLst>
            </p:cNvPr>
            <p:cNvSpPr/>
            <p:nvPr/>
          </p:nvSpPr>
          <p:spPr>
            <a:xfrm>
              <a:off x="0" y="2372867"/>
              <a:ext cx="9770012" cy="7948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49;p22">
              <a:extLst>
                <a:ext uri="{FF2B5EF4-FFF2-40B4-BE49-F238E27FC236}">
                  <a16:creationId xmlns:a16="http://schemas.microsoft.com/office/drawing/2014/main" id="{3B960125-6FA3-4D36-A2B0-6DFA534BA6FB}"/>
                </a:ext>
              </a:extLst>
            </p:cNvPr>
            <p:cNvSpPr txBox="1"/>
            <p:nvPr/>
          </p:nvSpPr>
          <p:spPr>
            <a:xfrm>
              <a:off x="0" y="2372867"/>
              <a:ext cx="9770012" cy="794880"/>
            </a:xfrm>
            <a:prstGeom prst="rect">
              <a:avLst/>
            </a:prstGeom>
            <a:noFill/>
            <a:ln>
              <a:noFill/>
            </a:ln>
          </p:spPr>
          <p:txBody>
            <a:bodyPr spcFirstLastPara="1" wrap="square" lIns="310175" tIns="17775" rIns="99550" bIns="17775"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Đồ thị mô tả dòng tiền trong một khoảng thời gian</a:t>
              </a:r>
              <a:endParaRPr sz="1400" b="0" i="0" u="none" strike="noStrike" cap="none">
                <a:solidFill>
                  <a:srgbClr val="000000"/>
                </a:solidFill>
                <a:latin typeface="Arial"/>
                <a:ea typeface="Arial"/>
                <a:cs typeface="Arial"/>
                <a:sym typeface="Arial"/>
              </a:endParaRPr>
            </a:p>
          </p:txBody>
        </p:sp>
        <p:sp>
          <p:nvSpPr>
            <p:cNvPr id="13" name="Google Shape;151;p22">
              <a:extLst>
                <a:ext uri="{FF2B5EF4-FFF2-40B4-BE49-F238E27FC236}">
                  <a16:creationId xmlns:a16="http://schemas.microsoft.com/office/drawing/2014/main" id="{91021E62-5249-4450-A0F3-9A85481AB249}"/>
                </a:ext>
              </a:extLst>
            </p:cNvPr>
            <p:cNvSpPr txBox="1"/>
            <p:nvPr/>
          </p:nvSpPr>
          <p:spPr>
            <a:xfrm>
              <a:off x="27211" y="2737759"/>
              <a:ext cx="9715590" cy="502999"/>
            </a:xfrm>
            <a:prstGeom prst="rect">
              <a:avLst/>
            </a:prstGeom>
            <a:solidFill>
              <a:schemeClr val="accent5"/>
            </a:solid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Vòng đời</a:t>
              </a:r>
              <a:endParaRPr sz="1700" b="1" i="0" u="none" strike="noStrike" cap="none">
                <a:solidFill>
                  <a:schemeClr val="lt1"/>
                </a:solidFill>
                <a:latin typeface="Arial"/>
                <a:ea typeface="Arial"/>
                <a:cs typeface="Arial"/>
                <a:sym typeface="Arial"/>
              </a:endParaRPr>
            </a:p>
          </p:txBody>
        </p:sp>
        <p:sp>
          <p:nvSpPr>
            <p:cNvPr id="14" name="Google Shape;152;p22">
              <a:extLst>
                <a:ext uri="{FF2B5EF4-FFF2-40B4-BE49-F238E27FC236}">
                  <a16:creationId xmlns:a16="http://schemas.microsoft.com/office/drawing/2014/main" id="{C83B06BF-8A9C-4C10-984D-AF7106647304}"/>
                </a:ext>
              </a:extLst>
            </p:cNvPr>
            <p:cNvSpPr/>
            <p:nvPr/>
          </p:nvSpPr>
          <p:spPr>
            <a:xfrm>
              <a:off x="0" y="3342616"/>
              <a:ext cx="9770012" cy="7948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3;p22">
              <a:extLst>
                <a:ext uri="{FF2B5EF4-FFF2-40B4-BE49-F238E27FC236}">
                  <a16:creationId xmlns:a16="http://schemas.microsoft.com/office/drawing/2014/main" id="{3E06FFA8-530F-44B3-A02D-8AB7B36EE570}"/>
                </a:ext>
              </a:extLst>
            </p:cNvPr>
            <p:cNvSpPr txBox="1"/>
            <p:nvPr/>
          </p:nvSpPr>
          <p:spPr>
            <a:xfrm>
              <a:off x="0" y="3342616"/>
              <a:ext cx="9770012" cy="794880"/>
            </a:xfrm>
            <a:prstGeom prst="rect">
              <a:avLst/>
            </a:prstGeom>
            <a:noFill/>
            <a:ln>
              <a:noFill/>
            </a:ln>
          </p:spPr>
          <p:txBody>
            <a:bodyPr spcFirstLastPara="1" wrap="square" lIns="310175" tIns="17775" rIns="99550" bIns="17775"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Thời gian chu kỳ giữa điểm khởi đầu và kết thúc của dự án trong đó các chi phí và lợi ích xảy ra</a:t>
              </a:r>
              <a:endParaRPr sz="1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2868614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2201E8DE-BE75-4EE3-A911-F3FE4153B6C3}"/>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CHỈ TIÊU ĐÁNH GIÁ HIỆU QUẢ TÀI CHÍNH DỰ ÁN</a:t>
            </a:r>
            <a:endParaRPr lang="vi-VN" sz="3000" b="1">
              <a:solidFill>
                <a:schemeClr val="bg1"/>
              </a:solidFill>
              <a:latin typeface="Arial "/>
            </a:endParaRPr>
          </a:p>
        </p:txBody>
      </p:sp>
      <p:grpSp>
        <p:nvGrpSpPr>
          <p:cNvPr id="3" name="Google Shape;159;p23">
            <a:extLst>
              <a:ext uri="{FF2B5EF4-FFF2-40B4-BE49-F238E27FC236}">
                <a16:creationId xmlns:a16="http://schemas.microsoft.com/office/drawing/2014/main" id="{DE5F57A3-CC03-4C0C-BF73-85FFEF7569FF}"/>
              </a:ext>
            </a:extLst>
          </p:cNvPr>
          <p:cNvGrpSpPr/>
          <p:nvPr/>
        </p:nvGrpSpPr>
        <p:grpSpPr>
          <a:xfrm>
            <a:off x="1981199" y="1852103"/>
            <a:ext cx="8229600" cy="4245103"/>
            <a:chOff x="0" y="151958"/>
            <a:chExt cx="8229600" cy="4245103"/>
          </a:xfrm>
        </p:grpSpPr>
        <p:sp>
          <p:nvSpPr>
            <p:cNvPr id="4" name="Google Shape;160;p23">
              <a:extLst>
                <a:ext uri="{FF2B5EF4-FFF2-40B4-BE49-F238E27FC236}">
                  <a16:creationId xmlns:a16="http://schemas.microsoft.com/office/drawing/2014/main" id="{3D39F078-CE92-4E3F-825C-FF14F39C4ACF}"/>
                </a:ext>
              </a:extLst>
            </p:cNvPr>
            <p:cNvSpPr/>
            <p:nvPr/>
          </p:nvSpPr>
          <p:spPr>
            <a:xfrm>
              <a:off x="0" y="365061"/>
              <a:ext cx="8229600" cy="403200"/>
            </a:xfrm>
            <a:prstGeom prst="rect">
              <a:avLst/>
            </a:prstGeom>
            <a:solidFill>
              <a:schemeClr val="lt1">
                <a:alpha val="89803"/>
              </a:scheme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62;p23">
              <a:extLst>
                <a:ext uri="{FF2B5EF4-FFF2-40B4-BE49-F238E27FC236}">
                  <a16:creationId xmlns:a16="http://schemas.microsoft.com/office/drawing/2014/main" id="{BED25CBA-EEFA-4D88-8324-95B6A9586E8A}"/>
                </a:ext>
              </a:extLst>
            </p:cNvPr>
            <p:cNvSpPr txBox="1"/>
            <p:nvPr/>
          </p:nvSpPr>
          <p:spPr>
            <a:xfrm>
              <a:off x="434537" y="151958"/>
              <a:ext cx="5714606" cy="426206"/>
            </a:xfrm>
            <a:prstGeom prst="rect">
              <a:avLst/>
            </a:prstGeom>
            <a:solidFill>
              <a:schemeClr val="accent1"/>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Thời gian hoàn vốn đơn giản (SPP)</a:t>
              </a:r>
              <a:endParaRPr/>
            </a:p>
          </p:txBody>
        </p:sp>
        <p:sp>
          <p:nvSpPr>
            <p:cNvPr id="7" name="Google Shape;163;p23">
              <a:extLst>
                <a:ext uri="{FF2B5EF4-FFF2-40B4-BE49-F238E27FC236}">
                  <a16:creationId xmlns:a16="http://schemas.microsoft.com/office/drawing/2014/main" id="{9095398F-090B-4230-AAF1-AB6BE2B12D81}"/>
                </a:ext>
              </a:extLst>
            </p:cNvPr>
            <p:cNvSpPr/>
            <p:nvPr/>
          </p:nvSpPr>
          <p:spPr>
            <a:xfrm>
              <a:off x="0" y="1090821"/>
              <a:ext cx="8229600" cy="403200"/>
            </a:xfrm>
            <a:prstGeom prst="rect">
              <a:avLst/>
            </a:prstGeom>
            <a:solidFill>
              <a:schemeClr val="lt1">
                <a:alpha val="89803"/>
              </a:schemeClr>
            </a:solidFill>
            <a:ln w="25400" cap="flat" cmpd="sng">
              <a:solidFill>
                <a:schemeClr val="accent1">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65;p23">
              <a:extLst>
                <a:ext uri="{FF2B5EF4-FFF2-40B4-BE49-F238E27FC236}">
                  <a16:creationId xmlns:a16="http://schemas.microsoft.com/office/drawing/2014/main" id="{696FC5EF-EB5B-4E0D-B157-10D385B19BA6}"/>
                </a:ext>
              </a:extLst>
            </p:cNvPr>
            <p:cNvSpPr txBox="1"/>
            <p:nvPr/>
          </p:nvSpPr>
          <p:spPr>
            <a:xfrm>
              <a:off x="434537" y="877718"/>
              <a:ext cx="5714606" cy="426206"/>
            </a:xfrm>
            <a:prstGeom prst="rect">
              <a:avLst/>
            </a:prstGeom>
            <a:solidFill>
              <a:schemeClr val="accent1">
                <a:lumMod val="60000"/>
                <a:lumOff val="40000"/>
              </a:schemeClr>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Suất thu hồi vốn đầu tư (ROI)</a:t>
              </a:r>
              <a:endParaRPr/>
            </a:p>
          </p:txBody>
        </p:sp>
        <p:sp>
          <p:nvSpPr>
            <p:cNvPr id="10" name="Google Shape;166;p23">
              <a:extLst>
                <a:ext uri="{FF2B5EF4-FFF2-40B4-BE49-F238E27FC236}">
                  <a16:creationId xmlns:a16="http://schemas.microsoft.com/office/drawing/2014/main" id="{928C3395-B1AF-470A-AB25-5C144C0B11FF}"/>
                </a:ext>
              </a:extLst>
            </p:cNvPr>
            <p:cNvSpPr/>
            <p:nvPr/>
          </p:nvSpPr>
          <p:spPr>
            <a:xfrm>
              <a:off x="0" y="1816581"/>
              <a:ext cx="8229600" cy="403200"/>
            </a:xfrm>
            <a:prstGeom prst="rect">
              <a:avLst/>
            </a:prstGeom>
            <a:solidFill>
              <a:schemeClr val="lt1">
                <a:alpha val="89803"/>
              </a:schemeClr>
            </a:solidFill>
            <a:ln w="25400"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68;p23">
              <a:extLst>
                <a:ext uri="{FF2B5EF4-FFF2-40B4-BE49-F238E27FC236}">
                  <a16:creationId xmlns:a16="http://schemas.microsoft.com/office/drawing/2014/main" id="{F250F298-1E2A-4975-8AD2-2EAA1662236E}"/>
                </a:ext>
              </a:extLst>
            </p:cNvPr>
            <p:cNvSpPr txBox="1"/>
            <p:nvPr/>
          </p:nvSpPr>
          <p:spPr>
            <a:xfrm>
              <a:off x="434537" y="1603478"/>
              <a:ext cx="5714606" cy="426206"/>
            </a:xfrm>
            <a:prstGeom prst="rect">
              <a:avLst/>
            </a:prstGeom>
            <a:solidFill>
              <a:schemeClr val="accent5">
                <a:lumMod val="60000"/>
                <a:lumOff val="40000"/>
              </a:schemeClr>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Giá trị hiện tại thuần (NPV)</a:t>
              </a:r>
              <a:endParaRPr/>
            </a:p>
          </p:txBody>
        </p:sp>
        <p:sp>
          <p:nvSpPr>
            <p:cNvPr id="13" name="Google Shape;169;p23">
              <a:extLst>
                <a:ext uri="{FF2B5EF4-FFF2-40B4-BE49-F238E27FC236}">
                  <a16:creationId xmlns:a16="http://schemas.microsoft.com/office/drawing/2014/main" id="{F0D86ECC-629F-4872-89D3-EFD695E6D584}"/>
                </a:ext>
              </a:extLst>
            </p:cNvPr>
            <p:cNvSpPr/>
            <p:nvPr/>
          </p:nvSpPr>
          <p:spPr>
            <a:xfrm>
              <a:off x="0" y="2542341"/>
              <a:ext cx="8229600" cy="403200"/>
            </a:xfrm>
            <a:prstGeom prst="rect">
              <a:avLst/>
            </a:prstGeom>
            <a:solidFill>
              <a:schemeClr val="lt1">
                <a:alpha val="89803"/>
              </a:schemeClr>
            </a:solidFill>
            <a:ln w="25400" cap="flat" cmpd="sng">
              <a:solidFill>
                <a:schemeClr val="tx2">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71;p23">
              <a:extLst>
                <a:ext uri="{FF2B5EF4-FFF2-40B4-BE49-F238E27FC236}">
                  <a16:creationId xmlns:a16="http://schemas.microsoft.com/office/drawing/2014/main" id="{1D23100E-737F-42A2-ADEE-BAFEF52BB32A}"/>
                </a:ext>
              </a:extLst>
            </p:cNvPr>
            <p:cNvSpPr txBox="1"/>
            <p:nvPr/>
          </p:nvSpPr>
          <p:spPr>
            <a:xfrm>
              <a:off x="434537" y="2329238"/>
              <a:ext cx="5714606" cy="426206"/>
            </a:xfrm>
            <a:prstGeom prst="rect">
              <a:avLst/>
            </a:prstGeom>
            <a:solidFill>
              <a:schemeClr val="tx2">
                <a:lumMod val="60000"/>
                <a:lumOff val="40000"/>
              </a:schemeClr>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Suất hoàn vốn nội tại (IRR)</a:t>
              </a:r>
              <a:endParaRPr/>
            </a:p>
          </p:txBody>
        </p:sp>
        <p:sp>
          <p:nvSpPr>
            <p:cNvPr id="16" name="Google Shape;172;p23">
              <a:extLst>
                <a:ext uri="{FF2B5EF4-FFF2-40B4-BE49-F238E27FC236}">
                  <a16:creationId xmlns:a16="http://schemas.microsoft.com/office/drawing/2014/main" id="{D63EA72A-534C-4D7C-A026-9A3B5693FAD3}"/>
                </a:ext>
              </a:extLst>
            </p:cNvPr>
            <p:cNvSpPr/>
            <p:nvPr/>
          </p:nvSpPr>
          <p:spPr>
            <a:xfrm>
              <a:off x="0" y="3268101"/>
              <a:ext cx="8229600" cy="403200"/>
            </a:xfrm>
            <a:prstGeom prst="rect">
              <a:avLst/>
            </a:prstGeom>
            <a:solidFill>
              <a:schemeClr val="lt1">
                <a:alpha val="89803"/>
              </a:schemeClr>
            </a:solidFill>
            <a:ln w="25400" cap="flat" cmpd="sng">
              <a:solidFill>
                <a:schemeClr val="accent1">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74;p23">
              <a:extLst>
                <a:ext uri="{FF2B5EF4-FFF2-40B4-BE49-F238E27FC236}">
                  <a16:creationId xmlns:a16="http://schemas.microsoft.com/office/drawing/2014/main" id="{BC1C8B47-F121-4263-BE06-471F6E9057F1}"/>
                </a:ext>
              </a:extLst>
            </p:cNvPr>
            <p:cNvSpPr txBox="1"/>
            <p:nvPr/>
          </p:nvSpPr>
          <p:spPr>
            <a:xfrm>
              <a:off x="434537" y="3054998"/>
              <a:ext cx="5714606" cy="426206"/>
            </a:xfrm>
            <a:prstGeom prst="rect">
              <a:avLst/>
            </a:prstGeom>
            <a:solidFill>
              <a:schemeClr val="accent1">
                <a:lumMod val="75000"/>
              </a:schemeClr>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Chi phí vận hành và Chi phí thiết bị</a:t>
              </a:r>
              <a:endParaRPr/>
            </a:p>
          </p:txBody>
        </p:sp>
        <p:sp>
          <p:nvSpPr>
            <p:cNvPr id="19" name="Google Shape;175;p23">
              <a:extLst>
                <a:ext uri="{FF2B5EF4-FFF2-40B4-BE49-F238E27FC236}">
                  <a16:creationId xmlns:a16="http://schemas.microsoft.com/office/drawing/2014/main" id="{3A748758-3A33-4860-916C-F2D7D96ED513}"/>
                </a:ext>
              </a:extLst>
            </p:cNvPr>
            <p:cNvSpPr/>
            <p:nvPr/>
          </p:nvSpPr>
          <p:spPr>
            <a:xfrm>
              <a:off x="0" y="3993861"/>
              <a:ext cx="8229600" cy="403200"/>
            </a:xfrm>
            <a:prstGeom prst="rect">
              <a:avLst/>
            </a:prstGeom>
            <a:solidFill>
              <a:schemeClr val="lt1">
                <a:alpha val="89803"/>
              </a:schemeClr>
            </a:solidFill>
            <a:ln w="25400"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77;p23">
              <a:extLst>
                <a:ext uri="{FF2B5EF4-FFF2-40B4-BE49-F238E27FC236}">
                  <a16:creationId xmlns:a16="http://schemas.microsoft.com/office/drawing/2014/main" id="{7AC9DC97-D710-43DF-9F1A-65BCB9606250}"/>
                </a:ext>
              </a:extLst>
            </p:cNvPr>
            <p:cNvSpPr txBox="1"/>
            <p:nvPr/>
          </p:nvSpPr>
          <p:spPr>
            <a:xfrm>
              <a:off x="434537" y="3780758"/>
              <a:ext cx="5714606" cy="426206"/>
            </a:xfrm>
            <a:prstGeom prst="rect">
              <a:avLst/>
            </a:prstGeom>
            <a:solidFill>
              <a:schemeClr val="accent5">
                <a:lumMod val="75000"/>
              </a:schemeClr>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Phân tích dựa trên vòng đời</a:t>
              </a:r>
              <a:endParaRPr/>
            </a:p>
          </p:txBody>
        </p:sp>
      </p:grpSp>
    </p:spTree>
    <p:extLst>
      <p:ext uri="{BB962C8B-B14F-4D97-AF65-F5344CB8AC3E}">
        <p14:creationId xmlns:p14="http://schemas.microsoft.com/office/powerpoint/2010/main" val="3526173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FE371A08-C524-4932-AFC7-5AECBE3F2306}"/>
              </a:ext>
            </a:extLst>
          </p:cNvPr>
          <p:cNvSpPr txBox="1">
            <a:spLocks/>
          </p:cNvSpPr>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
              </a:rPr>
              <a:t>CHỈ TIÊU ĐÁNH GIÁ HIỆU QUẢ TÀI CHÍNH DỰ ÁN</a:t>
            </a:r>
            <a:endParaRPr lang="vi-VN" sz="3000" b="1">
              <a:solidFill>
                <a:schemeClr val="bg1"/>
              </a:solidFill>
              <a:latin typeface="Arial "/>
            </a:endParaRPr>
          </a:p>
        </p:txBody>
      </p:sp>
      <p:grpSp>
        <p:nvGrpSpPr>
          <p:cNvPr id="3" name="Google Shape;183;p24">
            <a:extLst>
              <a:ext uri="{FF2B5EF4-FFF2-40B4-BE49-F238E27FC236}">
                <a16:creationId xmlns:a16="http://schemas.microsoft.com/office/drawing/2014/main" id="{70491113-6C90-4EF5-84B0-E6E29DA44C2B}"/>
              </a:ext>
            </a:extLst>
          </p:cNvPr>
          <p:cNvGrpSpPr/>
          <p:nvPr/>
        </p:nvGrpSpPr>
        <p:grpSpPr>
          <a:xfrm>
            <a:off x="1767091" y="1711684"/>
            <a:ext cx="8657815" cy="4521543"/>
            <a:chOff x="425" y="2209"/>
            <a:chExt cx="8657815" cy="4521543"/>
          </a:xfrm>
        </p:grpSpPr>
        <p:sp>
          <p:nvSpPr>
            <p:cNvPr id="4" name="Google Shape;184;p24">
              <a:extLst>
                <a:ext uri="{FF2B5EF4-FFF2-40B4-BE49-F238E27FC236}">
                  <a16:creationId xmlns:a16="http://schemas.microsoft.com/office/drawing/2014/main" id="{AA63CC6C-EEE1-4D64-A751-FEB83889A8A5}"/>
                </a:ext>
              </a:extLst>
            </p:cNvPr>
            <p:cNvSpPr/>
            <p:nvPr/>
          </p:nvSpPr>
          <p:spPr>
            <a:xfrm rot="5400000">
              <a:off x="4583467" y="-2680829"/>
              <a:ext cx="1316160" cy="6824639"/>
            </a:xfrm>
            <a:prstGeom prst="round2SameRect">
              <a:avLst>
                <a:gd name="adj1" fmla="val 16667"/>
                <a:gd name="adj2" fmla="val 0"/>
              </a:avLst>
            </a:prstGeom>
            <a:solidFill>
              <a:srgbClr val="C9DDF0">
                <a:alpha val="89803"/>
              </a:srgbClr>
            </a:solidFill>
            <a:ln w="25400" cap="flat" cmpd="sng">
              <a:solidFill>
                <a:srgbClr val="C9DDF0">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85;p24">
              <a:extLst>
                <a:ext uri="{FF2B5EF4-FFF2-40B4-BE49-F238E27FC236}">
                  <a16:creationId xmlns:a16="http://schemas.microsoft.com/office/drawing/2014/main" id="{FC9F0F47-1BE0-4D6C-A5E0-449B94FE5CC6}"/>
                </a:ext>
              </a:extLst>
            </p:cNvPr>
            <p:cNvSpPr txBox="1"/>
            <p:nvPr/>
          </p:nvSpPr>
          <p:spPr>
            <a:xfrm>
              <a:off x="1829230" y="205027"/>
              <a:ext cx="6767678" cy="1052927"/>
            </a:xfrm>
            <a:prstGeom prst="rect">
              <a:avLst/>
            </a:prstGeom>
            <a:noFill/>
            <a:ln>
              <a:noFill/>
            </a:ln>
          </p:spPr>
          <p:txBody>
            <a:bodyPr spcFirstLastPara="1" wrap="square" lIns="247650" tIns="123825" rIns="247650" bIns="123825"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Thời gian yêu cầu để khôi phục vốn đầu tư từ dòng tiền</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Phương pháp định lượng được sử dụng rộng rãi để đánh giá hiệu quả chi phí của đầu tư tiết kiệm năng lượng</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Không xem xét tiết kiệm sau năm hoàn vốn và không tính đến giá trị theo thời gian của tiền</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Hoàn vốn giản đơn = chi phí vốn/ dòng tiền hàng năm</a:t>
              </a:r>
              <a:endParaRPr sz="1400" b="0" i="0" u="none" strike="noStrike" cap="none">
                <a:solidFill>
                  <a:srgbClr val="000000"/>
                </a:solidFill>
                <a:latin typeface="Arial"/>
                <a:ea typeface="Arial"/>
                <a:cs typeface="Arial"/>
                <a:sym typeface="Arial"/>
              </a:endParaRPr>
            </a:p>
          </p:txBody>
        </p:sp>
        <p:sp>
          <p:nvSpPr>
            <p:cNvPr id="6" name="Google Shape;186;p24">
              <a:extLst>
                <a:ext uri="{FF2B5EF4-FFF2-40B4-BE49-F238E27FC236}">
                  <a16:creationId xmlns:a16="http://schemas.microsoft.com/office/drawing/2014/main" id="{4F733D47-EF35-474F-981B-5E5F0E54B0E6}"/>
                </a:ext>
              </a:extLst>
            </p:cNvPr>
            <p:cNvSpPr/>
            <p:nvPr/>
          </p:nvSpPr>
          <p:spPr>
            <a:xfrm>
              <a:off x="425" y="2209"/>
              <a:ext cx="1828804" cy="1458562"/>
            </a:xfrm>
            <a:prstGeom prst="roundRect">
              <a:avLst>
                <a:gd name="adj" fmla="val 16667"/>
              </a:avLst>
            </a:prstGeom>
            <a:solidFill>
              <a:schemeClr val="accent1">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87;p24">
              <a:extLst>
                <a:ext uri="{FF2B5EF4-FFF2-40B4-BE49-F238E27FC236}">
                  <a16:creationId xmlns:a16="http://schemas.microsoft.com/office/drawing/2014/main" id="{D868B497-1C5B-49B4-9A26-8767FD4A604F}"/>
                </a:ext>
              </a:extLst>
            </p:cNvPr>
            <p:cNvSpPr txBox="1"/>
            <p:nvPr/>
          </p:nvSpPr>
          <p:spPr>
            <a:xfrm>
              <a:off x="71626" y="73410"/>
              <a:ext cx="1686402"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Thời gian hoàn vốn giản đơn</a:t>
              </a:r>
              <a:endParaRPr sz="1700" b="1" i="0" u="none" strike="noStrike" cap="none">
                <a:solidFill>
                  <a:schemeClr val="lt1"/>
                </a:solidFill>
                <a:latin typeface="Arial"/>
                <a:ea typeface="Arial"/>
                <a:cs typeface="Arial"/>
                <a:sym typeface="Arial"/>
              </a:endParaRPr>
            </a:p>
          </p:txBody>
        </p:sp>
        <p:sp>
          <p:nvSpPr>
            <p:cNvPr id="8" name="Google Shape;188;p24">
              <a:extLst>
                <a:ext uri="{FF2B5EF4-FFF2-40B4-BE49-F238E27FC236}">
                  <a16:creationId xmlns:a16="http://schemas.microsoft.com/office/drawing/2014/main" id="{5AA2A2FB-34B2-4DB7-A389-A1922C448D2B}"/>
                </a:ext>
              </a:extLst>
            </p:cNvPr>
            <p:cNvSpPr/>
            <p:nvPr/>
          </p:nvSpPr>
          <p:spPr>
            <a:xfrm rot="5400000">
              <a:off x="4657329" y="-1148538"/>
              <a:ext cx="1166849" cy="6823040"/>
            </a:xfrm>
            <a:prstGeom prst="round2SameRect">
              <a:avLst>
                <a:gd name="adj1" fmla="val 16667"/>
                <a:gd name="adj2" fmla="val 0"/>
              </a:avLst>
            </a:prstGeom>
            <a:solidFill>
              <a:srgbClr val="C9EEF0">
                <a:alpha val="89803"/>
              </a:srgbClr>
            </a:solidFill>
            <a:ln w="25400" cap="flat" cmpd="sng">
              <a:solidFill>
                <a:srgbClr val="C9EEF0">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89;p24">
              <a:extLst>
                <a:ext uri="{FF2B5EF4-FFF2-40B4-BE49-F238E27FC236}">
                  <a16:creationId xmlns:a16="http://schemas.microsoft.com/office/drawing/2014/main" id="{48A7EF49-B2E5-44D7-927B-239778B4FF14}"/>
                </a:ext>
              </a:extLst>
            </p:cNvPr>
            <p:cNvSpPr txBox="1"/>
            <p:nvPr/>
          </p:nvSpPr>
          <p:spPr>
            <a:xfrm>
              <a:off x="1829234" y="1736518"/>
              <a:ext cx="6766079" cy="1052927"/>
            </a:xfrm>
            <a:prstGeom prst="rect">
              <a:avLst/>
            </a:prstGeom>
            <a:noFill/>
            <a:ln>
              <a:noFill/>
            </a:ln>
          </p:spPr>
          <p:txBody>
            <a:bodyPr spcFirstLastPara="1" wrap="square" lIns="247650" tIns="123825" rIns="247650" bIns="123825"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Mô tả “lợi ích hàng năm” từ dự án theo phần trăm của chi phí vốn</a:t>
              </a:r>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Không yêu cầu dự án có tuổi thọ như nhau hoặc so sánh chi phí</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ROI = Tiết kiệm Net hàng năm/ chi phí vốn của dự án</a:t>
              </a:r>
              <a:endParaRPr sz="1400" b="0" i="0" u="none" strike="noStrike" cap="none">
                <a:solidFill>
                  <a:srgbClr val="000000"/>
                </a:solidFill>
                <a:latin typeface="Arial"/>
                <a:ea typeface="Arial"/>
                <a:cs typeface="Arial"/>
                <a:sym typeface="Arial"/>
              </a:endParaRPr>
            </a:p>
          </p:txBody>
        </p:sp>
        <p:sp>
          <p:nvSpPr>
            <p:cNvPr id="10" name="Google Shape;190;p24">
              <a:extLst>
                <a:ext uri="{FF2B5EF4-FFF2-40B4-BE49-F238E27FC236}">
                  <a16:creationId xmlns:a16="http://schemas.microsoft.com/office/drawing/2014/main" id="{8E9EBF54-1047-49F1-A9CE-7824CD5D8A93}"/>
                </a:ext>
              </a:extLst>
            </p:cNvPr>
            <p:cNvSpPr/>
            <p:nvPr/>
          </p:nvSpPr>
          <p:spPr>
            <a:xfrm>
              <a:off x="425" y="1533700"/>
              <a:ext cx="1828809" cy="1458562"/>
            </a:xfrm>
            <a:prstGeom prst="roundRect">
              <a:avLst>
                <a:gd name="adj" fmla="val 16667"/>
              </a:avLst>
            </a:prstGeom>
            <a:solidFill>
              <a:srgbClr val="08D0D9"/>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91;p24">
              <a:extLst>
                <a:ext uri="{FF2B5EF4-FFF2-40B4-BE49-F238E27FC236}">
                  <a16:creationId xmlns:a16="http://schemas.microsoft.com/office/drawing/2014/main" id="{91E2E099-4833-4552-9B1F-3FEDE73BFBF3}"/>
                </a:ext>
              </a:extLst>
            </p:cNvPr>
            <p:cNvSpPr txBox="1"/>
            <p:nvPr/>
          </p:nvSpPr>
          <p:spPr>
            <a:xfrm>
              <a:off x="71626" y="1604901"/>
              <a:ext cx="1686407"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Suất thu hồi vốn (ROI)</a:t>
              </a:r>
              <a:endParaRPr/>
            </a:p>
          </p:txBody>
        </p:sp>
        <p:sp>
          <p:nvSpPr>
            <p:cNvPr id="12" name="Google Shape;192;p24">
              <a:extLst>
                <a:ext uri="{FF2B5EF4-FFF2-40B4-BE49-F238E27FC236}">
                  <a16:creationId xmlns:a16="http://schemas.microsoft.com/office/drawing/2014/main" id="{5063640F-698B-43D2-AEC6-BC14479CA854}"/>
                </a:ext>
              </a:extLst>
            </p:cNvPr>
            <p:cNvSpPr/>
            <p:nvPr/>
          </p:nvSpPr>
          <p:spPr>
            <a:xfrm rot="5400000">
              <a:off x="4660311" y="379967"/>
              <a:ext cx="1166849" cy="6829009"/>
            </a:xfrm>
            <a:prstGeom prst="round2SameRect">
              <a:avLst>
                <a:gd name="adj1" fmla="val 16667"/>
                <a:gd name="adj2" fmla="val 0"/>
              </a:avLst>
            </a:prstGeom>
            <a:solidFill>
              <a:schemeClr val="accent5">
                <a:lumMod val="40000"/>
                <a:lumOff val="60000"/>
                <a:alpha val="89803"/>
              </a:schemeClr>
            </a:solidFill>
            <a:ln w="25400" cap="flat" cmpd="sng">
              <a:solidFill>
                <a:srgbClr val="CAEBDD">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93;p24">
              <a:extLst>
                <a:ext uri="{FF2B5EF4-FFF2-40B4-BE49-F238E27FC236}">
                  <a16:creationId xmlns:a16="http://schemas.microsoft.com/office/drawing/2014/main" id="{988FF2E9-7026-4D04-8F6E-0C4BDE1D69E7}"/>
                </a:ext>
              </a:extLst>
            </p:cNvPr>
            <p:cNvSpPr txBox="1"/>
            <p:nvPr/>
          </p:nvSpPr>
          <p:spPr>
            <a:xfrm>
              <a:off x="1829232" y="3268008"/>
              <a:ext cx="6772048" cy="1052927"/>
            </a:xfrm>
            <a:prstGeom prst="rect">
              <a:avLst/>
            </a:prstGeom>
            <a:noFill/>
            <a:ln>
              <a:noFill/>
            </a:ln>
          </p:spPr>
          <p:txBody>
            <a:bodyPr spcFirstLastPara="1" wrap="square" lIns="247650" tIns="123825" rIns="247650" bIns="123825"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Tất cả các lợi ích Net được khấu hao tại suất hoàn vốn hấp dẫn thấp nhất để quyết định các giá trị hiện tại tương đương</a:t>
              </a:r>
              <a:endParaRPr sz="1400" b="0" i="0" u="none" strike="noStrike" cap="none">
                <a:solidFill>
                  <a:srgbClr val="000000"/>
                </a:solidFill>
                <a:latin typeface="Arial"/>
                <a:ea typeface="Arial"/>
                <a:cs typeface="Arial"/>
                <a:sym typeface="Arial"/>
              </a:endParaRPr>
            </a:p>
          </p:txBody>
        </p:sp>
        <p:sp>
          <p:nvSpPr>
            <p:cNvPr id="14" name="Google Shape;194;p24">
              <a:extLst>
                <a:ext uri="{FF2B5EF4-FFF2-40B4-BE49-F238E27FC236}">
                  <a16:creationId xmlns:a16="http://schemas.microsoft.com/office/drawing/2014/main" id="{43186866-568A-4ADB-882D-50B04E6B410B}"/>
                </a:ext>
              </a:extLst>
            </p:cNvPr>
            <p:cNvSpPr/>
            <p:nvPr/>
          </p:nvSpPr>
          <p:spPr>
            <a:xfrm>
              <a:off x="425" y="3065190"/>
              <a:ext cx="1828805" cy="1458562"/>
            </a:xfrm>
            <a:prstGeom prst="roundRect">
              <a:avLst>
                <a:gd name="adj" fmla="val 16667"/>
              </a:avLst>
            </a:prstGeom>
            <a:solidFill>
              <a:schemeClr val="accent5">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95;p24">
              <a:extLst>
                <a:ext uri="{FF2B5EF4-FFF2-40B4-BE49-F238E27FC236}">
                  <a16:creationId xmlns:a16="http://schemas.microsoft.com/office/drawing/2014/main" id="{8ECBFFDF-267D-4CEF-AD5A-038D1EDFB898}"/>
                </a:ext>
              </a:extLst>
            </p:cNvPr>
            <p:cNvSpPr txBox="1"/>
            <p:nvPr/>
          </p:nvSpPr>
          <p:spPr>
            <a:xfrm>
              <a:off x="71626" y="3136391"/>
              <a:ext cx="1686403"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Giá trị hiện tại thuần</a:t>
              </a:r>
              <a:endParaRPr sz="1700" b="1"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3131891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TotalTime>
  <Words>4386</Words>
  <Application>Microsoft Office PowerPoint</Application>
  <PresentationFormat>Widescreen</PresentationFormat>
  <Paragraphs>539</Paragraphs>
  <Slides>41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Arial</vt:lpstr>
      <vt:lpstr>Arial </vt:lpstr>
      <vt:lpstr>Calibri</vt:lpstr>
      <vt:lpstr>Courier New</vt:lpstr>
      <vt:lpstr>Noto Sans Symbols</vt:lpstr>
      <vt:lpstr>Times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Lan Cao</cp:lastModifiedBy>
  <cp:revision>20</cp:revision>
  <dcterms:created xsi:type="dcterms:W3CDTF">2024-10-28T02:26:51Z</dcterms:created>
  <dcterms:modified xsi:type="dcterms:W3CDTF">2025-12-26T07:42:34Z</dcterms:modified>
</cp:coreProperties>
</file>